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63" r:id="rId3"/>
    <p:sldId id="265" r:id="rId4"/>
    <p:sldId id="266" r:id="rId5"/>
    <p:sldId id="267" r:id="rId6"/>
    <p:sldId id="268" r:id="rId7"/>
    <p:sldId id="269" r:id="rId8"/>
    <p:sldId id="270" r:id="rId9"/>
    <p:sldId id="274" r:id="rId10"/>
    <p:sldId id="272" r:id="rId11"/>
    <p:sldId id="273" r:id="rId12"/>
    <p:sldId id="27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8A165A2-C534-4A59-A51E-79F6BA3F4D24}">
          <p14:sldIdLst>
            <p14:sldId id="261"/>
            <p14:sldId id="263"/>
            <p14:sldId id="265"/>
            <p14:sldId id="266"/>
            <p14:sldId id="267"/>
            <p14:sldId id="268"/>
            <p14:sldId id="269"/>
            <p14:sldId id="270"/>
            <p14:sldId id="274"/>
            <p14:sldId id="272"/>
            <p14:sldId id="273"/>
            <p14:sldId id="271"/>
          </p14:sldIdLst>
        </p14:section>
        <p14:section name="Untitled Section" id="{0C82BD2E-74C1-4721-A62E-DFF8D25DD04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75B6"/>
    <a:srgbClr val="222933"/>
    <a:srgbClr val="E03A4E"/>
    <a:srgbClr val="7D25B1"/>
    <a:srgbClr val="1E252F"/>
    <a:srgbClr val="0C0D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86" autoAdjust="0"/>
    <p:restoredTop sz="94660"/>
  </p:normalViewPr>
  <p:slideViewPr>
    <p:cSldViewPr snapToGrid="0">
      <p:cViewPr varScale="1">
        <p:scale>
          <a:sx n="82" d="100"/>
          <a:sy n="82" d="100"/>
        </p:scale>
        <p:origin x="73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png>
</file>

<file path=ppt/media/image2.png>
</file>

<file path=ppt/media/image3.jpg>
</file>

<file path=ppt/media/image4.jpg>
</file>

<file path=ppt/media/image5.jpe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381C39A-79F2-403E-BCCD-765ABE432AAB}"/>
              </a:ext>
            </a:extLst>
          </p:cNvPr>
          <p:cNvSpPr/>
          <p:nvPr userDrawn="1"/>
        </p:nvSpPr>
        <p:spPr>
          <a:xfrm>
            <a:off x="0" y="0"/>
            <a:ext cx="12192000" cy="6858000"/>
          </a:xfrm>
          <a:prstGeom prst="rect">
            <a:avLst/>
          </a:prstGeom>
          <a:solidFill>
            <a:srgbClr val="1E25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6474578"/>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F33E2-0BEA-459A-ACF1-24374D4325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49AE38F-8F71-4C91-9E94-4A9A998471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8D9218-5C2C-4F4C-B3B1-5EBA6AAA79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BED409-3AF6-4D65-9539-AD19865B6D7A}" type="datetimeFigureOut">
              <a:rPr lang="en-US" smtClean="0"/>
              <a:t>2/7/2024</a:t>
            </a:fld>
            <a:endParaRPr lang="en-US"/>
          </a:p>
        </p:txBody>
      </p:sp>
      <p:sp>
        <p:nvSpPr>
          <p:cNvPr id="5" name="Footer Placeholder 4">
            <a:extLst>
              <a:ext uri="{FF2B5EF4-FFF2-40B4-BE49-F238E27FC236}">
                <a16:creationId xmlns:a16="http://schemas.microsoft.com/office/drawing/2014/main" id="{94A69332-3782-45EF-A7CC-5198CB9B1A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82F316-AEE4-4233-A673-3F403E5F89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446E8B-1784-434C-BCE3-CB1678C426E8}" type="slidenum">
              <a:rPr lang="en-US" smtClean="0"/>
              <a:t>‹#›</a:t>
            </a:fld>
            <a:endParaRPr lang="en-US"/>
          </a:p>
        </p:txBody>
      </p:sp>
    </p:spTree>
    <p:extLst>
      <p:ext uri="{BB962C8B-B14F-4D97-AF65-F5344CB8AC3E}">
        <p14:creationId xmlns:p14="http://schemas.microsoft.com/office/powerpoint/2010/main" val="3519215567"/>
      </p:ext>
    </p:extLst>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9.jp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1F27E387-C0F4-439D-A6D1-EEDE54748DCB}"/>
              </a:ext>
            </a:extLst>
          </p:cNvPr>
          <p:cNvSpPr/>
          <p:nvPr/>
        </p:nvSpPr>
        <p:spPr>
          <a:xfrm>
            <a:off x="4377538" y="0"/>
            <a:ext cx="7814460" cy="6858000"/>
          </a:xfrm>
          <a:custGeom>
            <a:avLst/>
            <a:gdLst>
              <a:gd name="connsiteX0" fmla="*/ 621141 w 7814460"/>
              <a:gd name="connsiteY0" fmla="*/ 0 h 6858000"/>
              <a:gd name="connsiteX1" fmla="*/ 1819024 w 7814460"/>
              <a:gd name="connsiteY1" fmla="*/ 0 h 6858000"/>
              <a:gd name="connsiteX2" fmla="*/ 3425981 w 7814460"/>
              <a:gd name="connsiteY2" fmla="*/ 0 h 6858000"/>
              <a:gd name="connsiteX3" fmla="*/ 7814460 w 7814460"/>
              <a:gd name="connsiteY3" fmla="*/ 0 h 6858000"/>
              <a:gd name="connsiteX4" fmla="*/ 7814460 w 7814460"/>
              <a:gd name="connsiteY4" fmla="*/ 6858000 h 6858000"/>
              <a:gd name="connsiteX5" fmla="*/ 607320 w 7814460"/>
              <a:gd name="connsiteY5" fmla="*/ 6858000 h 6858000"/>
              <a:gd name="connsiteX6" fmla="*/ 2496325 w 7814460"/>
              <a:gd name="connsiteY6" fmla="*/ 4968996 h 6858000"/>
              <a:gd name="connsiteX7" fmla="*/ 2496325 w 7814460"/>
              <a:gd name="connsiteY7" fmla="*/ 4556740 h 6858000"/>
              <a:gd name="connsiteX8" fmla="*/ 2416943 w 7814460"/>
              <a:gd name="connsiteY8" fmla="*/ 4477357 h 6858000"/>
              <a:gd name="connsiteX9" fmla="*/ 2416375 w 7814460"/>
              <a:gd name="connsiteY9" fmla="*/ 4476894 h 6858000"/>
              <a:gd name="connsiteX10" fmla="*/ 85380 w 7814460"/>
              <a:gd name="connsiteY10" fmla="*/ 2145900 h 6858000"/>
              <a:gd name="connsiteX11" fmla="*/ 85380 w 7814460"/>
              <a:gd name="connsiteY11" fmla="*/ 1733644 h 6858000"/>
              <a:gd name="connsiteX12" fmla="*/ 540689 w 7814460"/>
              <a:gd name="connsiteY12" fmla="*/ 1278335 h 6858000"/>
              <a:gd name="connsiteX13" fmla="*/ 540689 w 7814460"/>
              <a:gd name="connsiteY13" fmla="*/ 1274397 h 6858000"/>
              <a:gd name="connsiteX14" fmla="*/ 1011986 w 7814460"/>
              <a:gd name="connsiteY14" fmla="*/ 803101 h 6858000"/>
              <a:gd name="connsiteX15" fmla="*/ 1011986 w 7814460"/>
              <a:gd name="connsiteY15" fmla="*/ 3908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14460" h="6858000">
                <a:moveTo>
                  <a:pt x="621141" y="0"/>
                </a:moveTo>
                <a:lnTo>
                  <a:pt x="1819024" y="0"/>
                </a:lnTo>
                <a:lnTo>
                  <a:pt x="3425981" y="0"/>
                </a:lnTo>
                <a:lnTo>
                  <a:pt x="7814460" y="0"/>
                </a:lnTo>
                <a:lnTo>
                  <a:pt x="7814460" y="6858000"/>
                </a:lnTo>
                <a:lnTo>
                  <a:pt x="607320" y="6858000"/>
                </a:lnTo>
                <a:lnTo>
                  <a:pt x="2496325" y="4968996"/>
                </a:lnTo>
                <a:cubicBezTo>
                  <a:pt x="2610166" y="4855154"/>
                  <a:pt x="2610166" y="4670581"/>
                  <a:pt x="2496325" y="4556740"/>
                </a:cubicBezTo>
                <a:lnTo>
                  <a:pt x="2416943" y="4477357"/>
                </a:lnTo>
                <a:lnTo>
                  <a:pt x="2416375" y="4476894"/>
                </a:lnTo>
                <a:lnTo>
                  <a:pt x="85380" y="2145900"/>
                </a:lnTo>
                <a:cubicBezTo>
                  <a:pt x="-28461" y="2032058"/>
                  <a:pt x="-28461" y="1847485"/>
                  <a:pt x="85380" y="1733644"/>
                </a:cubicBezTo>
                <a:lnTo>
                  <a:pt x="540689" y="1278335"/>
                </a:lnTo>
                <a:lnTo>
                  <a:pt x="540689" y="1274397"/>
                </a:lnTo>
                <a:lnTo>
                  <a:pt x="1011986" y="803101"/>
                </a:lnTo>
                <a:cubicBezTo>
                  <a:pt x="1125827" y="689259"/>
                  <a:pt x="1125827" y="504686"/>
                  <a:pt x="1011986" y="390845"/>
                </a:cubicBezTo>
                <a:close/>
              </a:path>
            </a:pathLst>
          </a:custGeom>
          <a:gradFill>
            <a:gsLst>
              <a:gs pos="100000">
                <a:srgbClr val="7D25B1"/>
              </a:gs>
              <a:gs pos="0">
                <a:srgbClr val="E03A4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BC943978-89A1-49D6-B1A6-879A96038FF4}"/>
              </a:ext>
            </a:extLst>
          </p:cNvPr>
          <p:cNvGrpSpPr/>
          <p:nvPr/>
        </p:nvGrpSpPr>
        <p:grpSpPr>
          <a:xfrm>
            <a:off x="6096000" y="350192"/>
            <a:ext cx="5849695" cy="3879059"/>
            <a:chOff x="6096000" y="350192"/>
            <a:chExt cx="5849695" cy="3879059"/>
          </a:xfrm>
        </p:grpSpPr>
        <p:sp>
          <p:nvSpPr>
            <p:cNvPr id="48" name="TextBox 47">
              <a:extLst>
                <a:ext uri="{FF2B5EF4-FFF2-40B4-BE49-F238E27FC236}">
                  <a16:creationId xmlns:a16="http://schemas.microsoft.com/office/drawing/2014/main" id="{08CE70DB-441E-4C1D-9BAD-282C3153C91A}"/>
                </a:ext>
              </a:extLst>
            </p:cNvPr>
            <p:cNvSpPr txBox="1"/>
            <p:nvPr/>
          </p:nvSpPr>
          <p:spPr>
            <a:xfrm>
              <a:off x="7914640" y="2009546"/>
              <a:ext cx="4031055" cy="307777"/>
            </a:xfrm>
            <a:prstGeom prst="rect">
              <a:avLst/>
            </a:prstGeom>
            <a:noFill/>
          </p:spPr>
          <p:txBody>
            <a:bodyPr wrap="square" rtlCol="0">
              <a:spAutoFit/>
            </a:bodyPr>
            <a:lstStyle/>
            <a:p>
              <a:pPr algn="r"/>
              <a:r>
                <a:rPr lang="en-IN" sz="1400" spc="6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PROJECT PRESENTATION</a:t>
              </a:r>
            </a:p>
          </p:txBody>
        </p:sp>
        <p:sp>
          <p:nvSpPr>
            <p:cNvPr id="49" name="TextBox 48">
              <a:extLst>
                <a:ext uri="{FF2B5EF4-FFF2-40B4-BE49-F238E27FC236}">
                  <a16:creationId xmlns:a16="http://schemas.microsoft.com/office/drawing/2014/main" id="{A84A25F1-3B4C-4263-8AA0-CD688B4B1DA6}"/>
                </a:ext>
              </a:extLst>
            </p:cNvPr>
            <p:cNvSpPr txBox="1"/>
            <p:nvPr/>
          </p:nvSpPr>
          <p:spPr>
            <a:xfrm>
              <a:off x="6096000" y="2449278"/>
              <a:ext cx="5849695" cy="923330"/>
            </a:xfrm>
            <a:prstGeom prst="rect">
              <a:avLst/>
            </a:prstGeom>
            <a:noFill/>
          </p:spPr>
          <p:txBody>
            <a:bodyPr wrap="square" rtlCol="0">
              <a:spAutoFit/>
            </a:bodyPr>
            <a:lstStyle/>
            <a:p>
              <a:pPr algn="r"/>
              <a:r>
                <a:rPr lang="en-US" sz="5400" b="1" spc="300" dirty="0">
                  <a:solidFill>
                    <a:schemeClr val="bg1"/>
                  </a:solidFill>
                  <a:latin typeface="Roboto" panose="02000000000000000000" pitchFamily="2" charset="0"/>
                  <a:ea typeface="Roboto" panose="02000000000000000000" pitchFamily="2" charset="0"/>
                  <a:cs typeface="Roboto" panose="02000000000000000000" pitchFamily="2" charset="0"/>
                </a:rPr>
                <a:t>SMART SPROUT</a:t>
              </a:r>
              <a:endParaRPr lang="en-IN" sz="5400" b="1" spc="3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50" name="TextBox 49">
              <a:extLst>
                <a:ext uri="{FF2B5EF4-FFF2-40B4-BE49-F238E27FC236}">
                  <a16:creationId xmlns:a16="http://schemas.microsoft.com/office/drawing/2014/main" id="{138B0C8D-9158-48A9-8582-28D6B083BE9F}"/>
                </a:ext>
              </a:extLst>
            </p:cNvPr>
            <p:cNvSpPr txBox="1"/>
            <p:nvPr/>
          </p:nvSpPr>
          <p:spPr>
            <a:xfrm>
              <a:off x="6721643" y="3294379"/>
              <a:ext cx="5224052" cy="584775"/>
            </a:xfrm>
            <a:prstGeom prst="rect">
              <a:avLst/>
            </a:prstGeom>
            <a:noFill/>
          </p:spPr>
          <p:txBody>
            <a:bodyPr wrap="square" rtlCol="0">
              <a:spAutoFit/>
            </a:bodyPr>
            <a:lstStyle/>
            <a:p>
              <a:pPr algn="r"/>
              <a:r>
                <a:rPr lang="en-IN" sz="3200" spc="600" dirty="0">
                  <a:solidFill>
                    <a:schemeClr val="bg1"/>
                  </a:solidFill>
                  <a:latin typeface="Roboto" panose="02000000000000000000" pitchFamily="2" charset="0"/>
                  <a:ea typeface="Roboto" panose="02000000000000000000" pitchFamily="2" charset="0"/>
                  <a:cs typeface="Roboto" panose="02000000000000000000" pitchFamily="2" charset="0"/>
                </a:rPr>
                <a:t>PRESENTATION</a:t>
              </a:r>
            </a:p>
          </p:txBody>
        </p:sp>
        <p:sp>
          <p:nvSpPr>
            <p:cNvPr id="51" name="TextBox 50">
              <a:extLst>
                <a:ext uri="{FF2B5EF4-FFF2-40B4-BE49-F238E27FC236}">
                  <a16:creationId xmlns:a16="http://schemas.microsoft.com/office/drawing/2014/main" id="{A33A4BE6-82B7-48C6-A883-6826C28AD544}"/>
                </a:ext>
              </a:extLst>
            </p:cNvPr>
            <p:cNvSpPr txBox="1"/>
            <p:nvPr/>
          </p:nvSpPr>
          <p:spPr>
            <a:xfrm>
              <a:off x="8560811" y="3952252"/>
              <a:ext cx="3384884" cy="276999"/>
            </a:xfrm>
            <a:prstGeom prst="rect">
              <a:avLst/>
            </a:prstGeom>
            <a:noFill/>
          </p:spPr>
          <p:txBody>
            <a:bodyPr wrap="square" rtlCol="0">
              <a:spAutoFit/>
            </a:bodyPr>
            <a:lstStyle/>
            <a:p>
              <a:pPr algn="r"/>
              <a:r>
                <a:rPr lang="en-US" sz="1200" spc="3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A New Intelligent Irrigation</a:t>
              </a:r>
              <a:endParaRPr lang="en-IN" sz="1200" spc="3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sp>
          <p:nvSpPr>
            <p:cNvPr id="54" name="TextBox 53">
              <a:extLst>
                <a:ext uri="{FF2B5EF4-FFF2-40B4-BE49-F238E27FC236}">
                  <a16:creationId xmlns:a16="http://schemas.microsoft.com/office/drawing/2014/main" id="{E5CAAE09-6450-4DD9-AFEF-B4E9488D87A4}"/>
                </a:ext>
              </a:extLst>
            </p:cNvPr>
            <p:cNvSpPr txBox="1"/>
            <p:nvPr/>
          </p:nvSpPr>
          <p:spPr>
            <a:xfrm>
              <a:off x="7648537" y="350192"/>
              <a:ext cx="4297158" cy="523220"/>
            </a:xfrm>
            <a:prstGeom prst="rect">
              <a:avLst/>
            </a:prstGeom>
            <a:noFill/>
          </p:spPr>
          <p:txBody>
            <a:bodyPr wrap="square" rtlCol="0">
              <a:spAutoFit/>
            </a:bodyPr>
            <a:lstStyle/>
            <a:p>
              <a:pPr algn="r"/>
              <a:r>
                <a:rPr lang="en-US" sz="2800" dirty="0">
                  <a:solidFill>
                    <a:schemeClr val="accent4">
                      <a:lumMod val="40000"/>
                      <a:lumOff val="60000"/>
                    </a:schemeClr>
                  </a:solidFill>
                  <a:latin typeface="Roboto Bold" panose="02000000000000000000" pitchFamily="2" charset="0"/>
                  <a:ea typeface="Roboto Bold" panose="02000000000000000000" pitchFamily="2" charset="0"/>
                  <a:cs typeface="Roboto Bold" panose="02000000000000000000" pitchFamily="2" charset="0"/>
                </a:rPr>
                <a:t>By: Navaneeth Krishna</a:t>
              </a:r>
            </a:p>
          </p:txBody>
        </p:sp>
      </p:grpSp>
      <p:sp>
        <p:nvSpPr>
          <p:cNvPr id="39" name="Freeform: Shape 38">
            <a:extLst>
              <a:ext uri="{FF2B5EF4-FFF2-40B4-BE49-F238E27FC236}">
                <a16:creationId xmlns:a16="http://schemas.microsoft.com/office/drawing/2014/main" id="{51BE9784-B2D5-4FB4-BC2E-96F819029701}"/>
              </a:ext>
            </a:extLst>
          </p:cNvPr>
          <p:cNvSpPr/>
          <p:nvPr/>
        </p:nvSpPr>
        <p:spPr>
          <a:xfrm rot="18900000">
            <a:off x="-1061890" y="-531285"/>
            <a:ext cx="7757191" cy="7807787"/>
          </a:xfrm>
          <a:custGeom>
            <a:avLst/>
            <a:gdLst>
              <a:gd name="connsiteX0" fmla="*/ 1802256 w 7757191"/>
              <a:gd name="connsiteY0" fmla="*/ 5981280 h 7807787"/>
              <a:gd name="connsiteX1" fmla="*/ 1890943 w 7757191"/>
              <a:gd name="connsiteY1" fmla="*/ 6195390 h 7807787"/>
              <a:gd name="connsiteX2" fmla="*/ 1890943 w 7757191"/>
              <a:gd name="connsiteY2" fmla="*/ 6845329 h 7807787"/>
              <a:gd name="connsiteX3" fmla="*/ 938208 w 7757191"/>
              <a:gd name="connsiteY3" fmla="*/ 5892593 h 7807787"/>
              <a:gd name="connsiteX4" fmla="*/ 1588146 w 7757191"/>
              <a:gd name="connsiteY4" fmla="*/ 5892593 h 7807787"/>
              <a:gd name="connsiteX5" fmla="*/ 1802256 w 7757191"/>
              <a:gd name="connsiteY5" fmla="*/ 5981280 h 7807787"/>
              <a:gd name="connsiteX6" fmla="*/ 3752662 w 7757191"/>
              <a:gd name="connsiteY6" fmla="*/ 6005531 h 7807787"/>
              <a:gd name="connsiteX7" fmla="*/ 3841349 w 7757191"/>
              <a:gd name="connsiteY7" fmla="*/ 6219640 h 7807787"/>
              <a:gd name="connsiteX8" fmla="*/ 3841349 w 7757191"/>
              <a:gd name="connsiteY8" fmla="*/ 7504990 h 7807787"/>
              <a:gd name="connsiteX9" fmla="*/ 3538552 w 7757191"/>
              <a:gd name="connsiteY9" fmla="*/ 7807787 h 7807787"/>
              <a:gd name="connsiteX10" fmla="*/ 2853402 w 7757191"/>
              <a:gd name="connsiteY10" fmla="*/ 7807787 h 7807787"/>
              <a:gd name="connsiteX11" fmla="*/ 1950405 w 7757191"/>
              <a:gd name="connsiteY11" fmla="*/ 6904791 h 7807787"/>
              <a:gd name="connsiteX12" fmla="*/ 1950405 w 7757191"/>
              <a:gd name="connsiteY12" fmla="*/ 6219640 h 7807787"/>
              <a:gd name="connsiteX13" fmla="*/ 2253202 w 7757191"/>
              <a:gd name="connsiteY13" fmla="*/ 5916843 h 7807787"/>
              <a:gd name="connsiteX14" fmla="*/ 3538552 w 7757191"/>
              <a:gd name="connsiteY14" fmla="*/ 5916843 h 7807787"/>
              <a:gd name="connsiteX15" fmla="*/ 3752662 w 7757191"/>
              <a:gd name="connsiteY15" fmla="*/ 6005531 h 7807787"/>
              <a:gd name="connsiteX16" fmla="*/ 1802256 w 7757191"/>
              <a:gd name="connsiteY16" fmla="*/ 4013626 h 7807787"/>
              <a:gd name="connsiteX17" fmla="*/ 1890943 w 7757191"/>
              <a:gd name="connsiteY17" fmla="*/ 4227736 h 7807787"/>
              <a:gd name="connsiteX18" fmla="*/ 1890943 w 7757191"/>
              <a:gd name="connsiteY18" fmla="*/ 5513085 h 7807787"/>
              <a:gd name="connsiteX19" fmla="*/ 1588146 w 7757191"/>
              <a:gd name="connsiteY19" fmla="*/ 5815882 h 7807787"/>
              <a:gd name="connsiteX20" fmla="*/ 861497 w 7757191"/>
              <a:gd name="connsiteY20" fmla="*/ 5815882 h 7807787"/>
              <a:gd name="connsiteX21" fmla="*/ 0 w 7757191"/>
              <a:gd name="connsiteY21" fmla="*/ 4954385 h 7807787"/>
              <a:gd name="connsiteX22" fmla="*/ 0 w 7757191"/>
              <a:gd name="connsiteY22" fmla="*/ 4227736 h 7807787"/>
              <a:gd name="connsiteX23" fmla="*/ 302797 w 7757191"/>
              <a:gd name="connsiteY23" fmla="*/ 3924939 h 7807787"/>
              <a:gd name="connsiteX24" fmla="*/ 1588147 w 7757191"/>
              <a:gd name="connsiteY24" fmla="*/ 3924939 h 7807787"/>
              <a:gd name="connsiteX25" fmla="*/ 1802256 w 7757191"/>
              <a:gd name="connsiteY25" fmla="*/ 4013626 h 7807787"/>
              <a:gd name="connsiteX26" fmla="*/ 5706437 w 7757191"/>
              <a:gd name="connsiteY26" fmla="*/ 5991652 h 7807787"/>
              <a:gd name="connsiteX27" fmla="*/ 5795124 w 7757191"/>
              <a:gd name="connsiteY27" fmla="*/ 6205762 h 7807787"/>
              <a:gd name="connsiteX28" fmla="*/ 5795124 w 7757191"/>
              <a:gd name="connsiteY28" fmla="*/ 7491112 h 7807787"/>
              <a:gd name="connsiteX29" fmla="*/ 5492327 w 7757191"/>
              <a:gd name="connsiteY29" fmla="*/ 7793909 h 7807787"/>
              <a:gd name="connsiteX30" fmla="*/ 4206977 w 7757191"/>
              <a:gd name="connsiteY30" fmla="*/ 7793909 h 7807787"/>
              <a:gd name="connsiteX31" fmla="*/ 3904180 w 7757191"/>
              <a:gd name="connsiteY31" fmla="*/ 7491112 h 7807787"/>
              <a:gd name="connsiteX32" fmla="*/ 3904180 w 7757191"/>
              <a:gd name="connsiteY32" fmla="*/ 6205762 h 7807787"/>
              <a:gd name="connsiteX33" fmla="*/ 4206977 w 7757191"/>
              <a:gd name="connsiteY33" fmla="*/ 5902965 h 7807787"/>
              <a:gd name="connsiteX34" fmla="*/ 5492327 w 7757191"/>
              <a:gd name="connsiteY34" fmla="*/ 5902965 h 7807787"/>
              <a:gd name="connsiteX35" fmla="*/ 5706437 w 7757191"/>
              <a:gd name="connsiteY35" fmla="*/ 5991652 h 7807787"/>
              <a:gd name="connsiteX36" fmla="*/ 3752662 w 7757191"/>
              <a:gd name="connsiteY36" fmla="*/ 4037876 h 7807787"/>
              <a:gd name="connsiteX37" fmla="*/ 3841349 w 7757191"/>
              <a:gd name="connsiteY37" fmla="*/ 4251986 h 7807787"/>
              <a:gd name="connsiteX38" fmla="*/ 3841349 w 7757191"/>
              <a:gd name="connsiteY38" fmla="*/ 5537335 h 7807787"/>
              <a:gd name="connsiteX39" fmla="*/ 3538552 w 7757191"/>
              <a:gd name="connsiteY39" fmla="*/ 5840133 h 7807787"/>
              <a:gd name="connsiteX40" fmla="*/ 2253202 w 7757191"/>
              <a:gd name="connsiteY40" fmla="*/ 5840132 h 7807787"/>
              <a:gd name="connsiteX41" fmla="*/ 1950405 w 7757191"/>
              <a:gd name="connsiteY41" fmla="*/ 5537336 h 7807787"/>
              <a:gd name="connsiteX42" fmla="*/ 1950405 w 7757191"/>
              <a:gd name="connsiteY42" fmla="*/ 4251986 h 7807787"/>
              <a:gd name="connsiteX43" fmla="*/ 2253203 w 7757191"/>
              <a:gd name="connsiteY43" fmla="*/ 3949189 h 7807787"/>
              <a:gd name="connsiteX44" fmla="*/ 3538552 w 7757191"/>
              <a:gd name="connsiteY44" fmla="*/ 3949189 h 7807787"/>
              <a:gd name="connsiteX45" fmla="*/ 3752662 w 7757191"/>
              <a:gd name="connsiteY45" fmla="*/ 4037876 h 7807787"/>
              <a:gd name="connsiteX46" fmla="*/ 1802255 w 7757191"/>
              <a:gd name="connsiteY46" fmla="*/ 2045971 h 7807787"/>
              <a:gd name="connsiteX47" fmla="*/ 1890943 w 7757191"/>
              <a:gd name="connsiteY47" fmla="*/ 2260081 h 7807787"/>
              <a:gd name="connsiteX48" fmla="*/ 1890944 w 7757191"/>
              <a:gd name="connsiteY48" fmla="*/ 3545430 h 7807787"/>
              <a:gd name="connsiteX49" fmla="*/ 1588146 w 7757191"/>
              <a:gd name="connsiteY49" fmla="*/ 3848227 h 7807787"/>
              <a:gd name="connsiteX50" fmla="*/ 302797 w 7757191"/>
              <a:gd name="connsiteY50" fmla="*/ 3848227 h 7807787"/>
              <a:gd name="connsiteX51" fmla="*/ 88687 w 7757191"/>
              <a:gd name="connsiteY51" fmla="*/ 3759540 h 7807787"/>
              <a:gd name="connsiteX52" fmla="*/ 66464 w 7757191"/>
              <a:gd name="connsiteY52" fmla="*/ 3732604 h 7807787"/>
              <a:gd name="connsiteX53" fmla="*/ 1775320 w 7757191"/>
              <a:gd name="connsiteY53" fmla="*/ 2023748 h 7807787"/>
              <a:gd name="connsiteX54" fmla="*/ 5706437 w 7757191"/>
              <a:gd name="connsiteY54" fmla="*/ 4023998 h 7807787"/>
              <a:gd name="connsiteX55" fmla="*/ 5795124 w 7757191"/>
              <a:gd name="connsiteY55" fmla="*/ 4238109 h 7807787"/>
              <a:gd name="connsiteX56" fmla="*/ 5795124 w 7757191"/>
              <a:gd name="connsiteY56" fmla="*/ 5523458 h 7807787"/>
              <a:gd name="connsiteX57" fmla="*/ 5492327 w 7757191"/>
              <a:gd name="connsiteY57" fmla="*/ 5826255 h 7807787"/>
              <a:gd name="connsiteX58" fmla="*/ 4206977 w 7757191"/>
              <a:gd name="connsiteY58" fmla="*/ 5826254 h 7807787"/>
              <a:gd name="connsiteX59" fmla="*/ 3904180 w 7757191"/>
              <a:gd name="connsiteY59" fmla="*/ 5523457 h 7807787"/>
              <a:gd name="connsiteX60" fmla="*/ 3904180 w 7757191"/>
              <a:gd name="connsiteY60" fmla="*/ 4238108 h 7807787"/>
              <a:gd name="connsiteX61" fmla="*/ 4206977 w 7757191"/>
              <a:gd name="connsiteY61" fmla="*/ 3935311 h 7807787"/>
              <a:gd name="connsiteX62" fmla="*/ 5492327 w 7757191"/>
              <a:gd name="connsiteY62" fmla="*/ 3935311 h 7807787"/>
              <a:gd name="connsiteX63" fmla="*/ 5706437 w 7757191"/>
              <a:gd name="connsiteY63" fmla="*/ 4023998 h 7807787"/>
              <a:gd name="connsiteX64" fmla="*/ 3752661 w 7757191"/>
              <a:gd name="connsiteY64" fmla="*/ 2070221 h 7807787"/>
              <a:gd name="connsiteX65" fmla="*/ 3841349 w 7757191"/>
              <a:gd name="connsiteY65" fmla="*/ 2284330 h 7807787"/>
              <a:gd name="connsiteX66" fmla="*/ 3841348 w 7757191"/>
              <a:gd name="connsiteY66" fmla="*/ 3569680 h 7807787"/>
              <a:gd name="connsiteX67" fmla="*/ 3538551 w 7757191"/>
              <a:gd name="connsiteY67" fmla="*/ 3872477 h 7807787"/>
              <a:gd name="connsiteX68" fmla="*/ 2253202 w 7757191"/>
              <a:gd name="connsiteY68" fmla="*/ 3872476 h 7807787"/>
              <a:gd name="connsiteX69" fmla="*/ 1950406 w 7757191"/>
              <a:gd name="connsiteY69" fmla="*/ 3569680 h 7807787"/>
              <a:gd name="connsiteX70" fmla="*/ 1950405 w 7757191"/>
              <a:gd name="connsiteY70" fmla="*/ 2284331 h 7807787"/>
              <a:gd name="connsiteX71" fmla="*/ 2253202 w 7757191"/>
              <a:gd name="connsiteY71" fmla="*/ 1981534 h 7807787"/>
              <a:gd name="connsiteX72" fmla="*/ 3538552 w 7757191"/>
              <a:gd name="connsiteY72" fmla="*/ 1981533 h 7807787"/>
              <a:gd name="connsiteX73" fmla="*/ 3752661 w 7757191"/>
              <a:gd name="connsiteY73" fmla="*/ 2070221 h 7807787"/>
              <a:gd name="connsiteX74" fmla="*/ 5706436 w 7757191"/>
              <a:gd name="connsiteY74" fmla="*/ 2056342 h 7807787"/>
              <a:gd name="connsiteX75" fmla="*/ 5795123 w 7757191"/>
              <a:gd name="connsiteY75" fmla="*/ 2270452 h 7807787"/>
              <a:gd name="connsiteX76" fmla="*/ 5795123 w 7757191"/>
              <a:gd name="connsiteY76" fmla="*/ 3555802 h 7807787"/>
              <a:gd name="connsiteX77" fmla="*/ 5492327 w 7757191"/>
              <a:gd name="connsiteY77" fmla="*/ 3858599 h 7807787"/>
              <a:gd name="connsiteX78" fmla="*/ 4206977 w 7757191"/>
              <a:gd name="connsiteY78" fmla="*/ 3858598 h 7807787"/>
              <a:gd name="connsiteX79" fmla="*/ 3904180 w 7757191"/>
              <a:gd name="connsiteY79" fmla="*/ 3555802 h 7807787"/>
              <a:gd name="connsiteX80" fmla="*/ 3904180 w 7757191"/>
              <a:gd name="connsiteY80" fmla="*/ 2270452 h 7807787"/>
              <a:gd name="connsiteX81" fmla="*/ 4206977 w 7757191"/>
              <a:gd name="connsiteY81" fmla="*/ 1967655 h 7807787"/>
              <a:gd name="connsiteX82" fmla="*/ 5492326 w 7757191"/>
              <a:gd name="connsiteY82" fmla="*/ 1967655 h 7807787"/>
              <a:gd name="connsiteX83" fmla="*/ 5706436 w 7757191"/>
              <a:gd name="connsiteY83" fmla="*/ 2056342 h 7807787"/>
              <a:gd name="connsiteX84" fmla="*/ 3752661 w 7757191"/>
              <a:gd name="connsiteY84" fmla="*/ 102565 h 7807787"/>
              <a:gd name="connsiteX85" fmla="*/ 3841348 w 7757191"/>
              <a:gd name="connsiteY85" fmla="*/ 316675 h 7807787"/>
              <a:gd name="connsiteX86" fmla="*/ 3841349 w 7757191"/>
              <a:gd name="connsiteY86" fmla="*/ 1602025 h 7807787"/>
              <a:gd name="connsiteX87" fmla="*/ 3538552 w 7757191"/>
              <a:gd name="connsiteY87" fmla="*/ 1904822 h 7807787"/>
              <a:gd name="connsiteX88" fmla="*/ 2253201 w 7757191"/>
              <a:gd name="connsiteY88" fmla="*/ 1904822 h 7807787"/>
              <a:gd name="connsiteX89" fmla="*/ 2039091 w 7757191"/>
              <a:gd name="connsiteY89" fmla="*/ 1816136 h 7807787"/>
              <a:gd name="connsiteX90" fmla="*/ 2013703 w 7757191"/>
              <a:gd name="connsiteY90" fmla="*/ 1785365 h 7807787"/>
              <a:gd name="connsiteX91" fmla="*/ 3721891 w 7757191"/>
              <a:gd name="connsiteY91" fmla="*/ 77177 h 7807787"/>
              <a:gd name="connsiteX92" fmla="*/ 6706358 w 7757191"/>
              <a:gd name="connsiteY92" fmla="*/ 1962067 h 7807787"/>
              <a:gd name="connsiteX93" fmla="*/ 7757191 w 7757191"/>
              <a:gd name="connsiteY93" fmla="*/ 3012900 h 7807787"/>
              <a:gd name="connsiteX94" fmla="*/ 7757191 w 7757191"/>
              <a:gd name="connsiteY94" fmla="*/ 3550214 h 7807787"/>
              <a:gd name="connsiteX95" fmla="*/ 7454394 w 7757191"/>
              <a:gd name="connsiteY95" fmla="*/ 3853011 h 7807787"/>
              <a:gd name="connsiteX96" fmla="*/ 6169044 w 7757191"/>
              <a:gd name="connsiteY96" fmla="*/ 3853012 h 7807787"/>
              <a:gd name="connsiteX97" fmla="*/ 5866247 w 7757191"/>
              <a:gd name="connsiteY97" fmla="*/ 3550214 h 7807787"/>
              <a:gd name="connsiteX98" fmla="*/ 5866247 w 7757191"/>
              <a:gd name="connsiteY98" fmla="*/ 2264864 h 7807787"/>
              <a:gd name="connsiteX99" fmla="*/ 6169044 w 7757191"/>
              <a:gd name="connsiteY99" fmla="*/ 1962067 h 7807787"/>
              <a:gd name="connsiteX100" fmla="*/ 4744291 w 7757191"/>
              <a:gd name="connsiteY100" fmla="*/ 0 h 7807787"/>
              <a:gd name="connsiteX101" fmla="*/ 5795123 w 7757191"/>
              <a:gd name="connsiteY101" fmla="*/ 1050832 h 7807787"/>
              <a:gd name="connsiteX102" fmla="*/ 5795123 w 7757191"/>
              <a:gd name="connsiteY102" fmla="*/ 1588146 h 7807787"/>
              <a:gd name="connsiteX103" fmla="*/ 5492326 w 7757191"/>
              <a:gd name="connsiteY103" fmla="*/ 1890943 h 7807787"/>
              <a:gd name="connsiteX104" fmla="*/ 4206976 w 7757191"/>
              <a:gd name="connsiteY104" fmla="*/ 1890943 h 7807787"/>
              <a:gd name="connsiteX105" fmla="*/ 3904179 w 7757191"/>
              <a:gd name="connsiteY105" fmla="*/ 1588147 h 7807787"/>
              <a:gd name="connsiteX106" fmla="*/ 3904179 w 7757191"/>
              <a:gd name="connsiteY106" fmla="*/ 302797 h 7807787"/>
              <a:gd name="connsiteX107" fmla="*/ 4206976 w 7757191"/>
              <a:gd name="connsiteY107" fmla="*/ 0 h 780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7757191" h="7807787">
                <a:moveTo>
                  <a:pt x="1802256" y="5981280"/>
                </a:moveTo>
                <a:cubicBezTo>
                  <a:pt x="1857051" y="6036076"/>
                  <a:pt x="1890943" y="6111775"/>
                  <a:pt x="1890943" y="6195390"/>
                </a:cubicBezTo>
                <a:lnTo>
                  <a:pt x="1890943" y="6845329"/>
                </a:lnTo>
                <a:lnTo>
                  <a:pt x="938208" y="5892593"/>
                </a:lnTo>
                <a:lnTo>
                  <a:pt x="1588146" y="5892593"/>
                </a:lnTo>
                <a:cubicBezTo>
                  <a:pt x="1671761" y="5892593"/>
                  <a:pt x="1747460" y="5926485"/>
                  <a:pt x="1802256" y="5981280"/>
                </a:cubicBezTo>
                <a:close/>
                <a:moveTo>
                  <a:pt x="3752662" y="6005531"/>
                </a:moveTo>
                <a:cubicBezTo>
                  <a:pt x="3807457" y="6060326"/>
                  <a:pt x="3841349" y="6136026"/>
                  <a:pt x="3841349" y="6219640"/>
                </a:cubicBezTo>
                <a:lnTo>
                  <a:pt x="3841349" y="7504990"/>
                </a:lnTo>
                <a:cubicBezTo>
                  <a:pt x="3841349" y="7672220"/>
                  <a:pt x="3705782" y="7807787"/>
                  <a:pt x="3538552" y="7807787"/>
                </a:cubicBezTo>
                <a:lnTo>
                  <a:pt x="2853402" y="7807787"/>
                </a:lnTo>
                <a:lnTo>
                  <a:pt x="1950405" y="6904791"/>
                </a:lnTo>
                <a:lnTo>
                  <a:pt x="1950405" y="6219640"/>
                </a:lnTo>
                <a:cubicBezTo>
                  <a:pt x="1950405" y="6052410"/>
                  <a:pt x="2085972" y="5916843"/>
                  <a:pt x="2253202" y="5916843"/>
                </a:cubicBezTo>
                <a:lnTo>
                  <a:pt x="3538552" y="5916843"/>
                </a:lnTo>
                <a:cubicBezTo>
                  <a:pt x="3622167" y="5916843"/>
                  <a:pt x="3697866" y="5950735"/>
                  <a:pt x="3752662" y="6005531"/>
                </a:cubicBezTo>
                <a:close/>
                <a:moveTo>
                  <a:pt x="1802256" y="4013626"/>
                </a:moveTo>
                <a:cubicBezTo>
                  <a:pt x="1857051" y="4068421"/>
                  <a:pt x="1890943" y="4144121"/>
                  <a:pt x="1890943" y="4227736"/>
                </a:cubicBezTo>
                <a:lnTo>
                  <a:pt x="1890943" y="5513085"/>
                </a:lnTo>
                <a:cubicBezTo>
                  <a:pt x="1890943" y="5680315"/>
                  <a:pt x="1755376" y="5815882"/>
                  <a:pt x="1588146" y="5815882"/>
                </a:cubicBezTo>
                <a:lnTo>
                  <a:pt x="861497" y="5815882"/>
                </a:lnTo>
                <a:lnTo>
                  <a:pt x="0" y="4954385"/>
                </a:lnTo>
                <a:lnTo>
                  <a:pt x="0" y="4227736"/>
                </a:lnTo>
                <a:cubicBezTo>
                  <a:pt x="0" y="4060506"/>
                  <a:pt x="135567" y="3924939"/>
                  <a:pt x="302797" y="3924939"/>
                </a:cubicBezTo>
                <a:lnTo>
                  <a:pt x="1588147" y="3924939"/>
                </a:lnTo>
                <a:cubicBezTo>
                  <a:pt x="1671761" y="3924939"/>
                  <a:pt x="1747461" y="3958831"/>
                  <a:pt x="1802256" y="4013626"/>
                </a:cubicBezTo>
                <a:close/>
                <a:moveTo>
                  <a:pt x="5706437" y="5991652"/>
                </a:moveTo>
                <a:cubicBezTo>
                  <a:pt x="5761232" y="6046448"/>
                  <a:pt x="5795124" y="6122147"/>
                  <a:pt x="5795124" y="6205762"/>
                </a:cubicBezTo>
                <a:lnTo>
                  <a:pt x="5795124" y="7491112"/>
                </a:lnTo>
                <a:cubicBezTo>
                  <a:pt x="5795124" y="7658342"/>
                  <a:pt x="5659557" y="7793909"/>
                  <a:pt x="5492327" y="7793909"/>
                </a:cubicBezTo>
                <a:lnTo>
                  <a:pt x="4206977" y="7793909"/>
                </a:lnTo>
                <a:cubicBezTo>
                  <a:pt x="4039747" y="7793909"/>
                  <a:pt x="3904180" y="7658342"/>
                  <a:pt x="3904180" y="7491112"/>
                </a:cubicBezTo>
                <a:lnTo>
                  <a:pt x="3904180" y="6205762"/>
                </a:lnTo>
                <a:cubicBezTo>
                  <a:pt x="3904180" y="6038532"/>
                  <a:pt x="4039747" y="5902965"/>
                  <a:pt x="4206977" y="5902965"/>
                </a:cubicBezTo>
                <a:lnTo>
                  <a:pt x="5492327" y="5902965"/>
                </a:lnTo>
                <a:cubicBezTo>
                  <a:pt x="5575942" y="5902965"/>
                  <a:pt x="5651641" y="5936857"/>
                  <a:pt x="5706437" y="5991652"/>
                </a:cubicBezTo>
                <a:close/>
                <a:moveTo>
                  <a:pt x="3752662" y="4037876"/>
                </a:moveTo>
                <a:cubicBezTo>
                  <a:pt x="3807457" y="4092672"/>
                  <a:pt x="3841349" y="4168371"/>
                  <a:pt x="3841349" y="4251986"/>
                </a:cubicBezTo>
                <a:lnTo>
                  <a:pt x="3841349" y="5537335"/>
                </a:lnTo>
                <a:cubicBezTo>
                  <a:pt x="3841349" y="5704565"/>
                  <a:pt x="3705782" y="5840133"/>
                  <a:pt x="3538552" y="5840133"/>
                </a:cubicBezTo>
                <a:lnTo>
                  <a:pt x="2253202" y="5840132"/>
                </a:lnTo>
                <a:cubicBezTo>
                  <a:pt x="2085972" y="5840132"/>
                  <a:pt x="1950405" y="5704566"/>
                  <a:pt x="1950405" y="5537336"/>
                </a:cubicBezTo>
                <a:lnTo>
                  <a:pt x="1950405" y="4251986"/>
                </a:lnTo>
                <a:cubicBezTo>
                  <a:pt x="1950405" y="4084756"/>
                  <a:pt x="2085973" y="3949189"/>
                  <a:pt x="2253203" y="3949189"/>
                </a:cubicBezTo>
                <a:lnTo>
                  <a:pt x="3538552" y="3949189"/>
                </a:lnTo>
                <a:cubicBezTo>
                  <a:pt x="3622167" y="3949189"/>
                  <a:pt x="3697866" y="3983081"/>
                  <a:pt x="3752662" y="4037876"/>
                </a:cubicBezTo>
                <a:close/>
                <a:moveTo>
                  <a:pt x="1802255" y="2045971"/>
                </a:moveTo>
                <a:cubicBezTo>
                  <a:pt x="1857051" y="2100767"/>
                  <a:pt x="1890943" y="2176466"/>
                  <a:pt x="1890943" y="2260081"/>
                </a:cubicBezTo>
                <a:lnTo>
                  <a:pt x="1890944" y="3545430"/>
                </a:lnTo>
                <a:cubicBezTo>
                  <a:pt x="1890944" y="3712660"/>
                  <a:pt x="1755376" y="3848227"/>
                  <a:pt x="1588146" y="3848227"/>
                </a:cubicBezTo>
                <a:lnTo>
                  <a:pt x="302797" y="3848227"/>
                </a:lnTo>
                <a:cubicBezTo>
                  <a:pt x="219182" y="3848227"/>
                  <a:pt x="143483" y="3814335"/>
                  <a:pt x="88687" y="3759540"/>
                </a:cubicBezTo>
                <a:lnTo>
                  <a:pt x="66464" y="3732604"/>
                </a:lnTo>
                <a:lnTo>
                  <a:pt x="1775320" y="2023748"/>
                </a:lnTo>
                <a:close/>
                <a:moveTo>
                  <a:pt x="5706437" y="4023998"/>
                </a:moveTo>
                <a:cubicBezTo>
                  <a:pt x="5761232" y="4078793"/>
                  <a:pt x="5795124" y="4154493"/>
                  <a:pt x="5795124" y="4238109"/>
                </a:cubicBezTo>
                <a:lnTo>
                  <a:pt x="5795124" y="5523458"/>
                </a:lnTo>
                <a:cubicBezTo>
                  <a:pt x="5795124" y="5690688"/>
                  <a:pt x="5659557" y="5826254"/>
                  <a:pt x="5492327" y="5826255"/>
                </a:cubicBezTo>
                <a:lnTo>
                  <a:pt x="4206977" y="5826254"/>
                </a:lnTo>
                <a:cubicBezTo>
                  <a:pt x="4039747" y="5826254"/>
                  <a:pt x="3904180" y="5690687"/>
                  <a:pt x="3904180" y="5523457"/>
                </a:cubicBezTo>
                <a:lnTo>
                  <a:pt x="3904180" y="4238108"/>
                </a:lnTo>
                <a:cubicBezTo>
                  <a:pt x="3904180" y="4070877"/>
                  <a:pt x="4039747" y="3935311"/>
                  <a:pt x="4206977" y="3935311"/>
                </a:cubicBezTo>
                <a:lnTo>
                  <a:pt x="5492327" y="3935311"/>
                </a:lnTo>
                <a:cubicBezTo>
                  <a:pt x="5575942" y="3935311"/>
                  <a:pt x="5651641" y="3969202"/>
                  <a:pt x="5706437" y="4023998"/>
                </a:cubicBezTo>
                <a:close/>
                <a:moveTo>
                  <a:pt x="3752661" y="2070221"/>
                </a:moveTo>
                <a:cubicBezTo>
                  <a:pt x="3807457" y="2125016"/>
                  <a:pt x="3841348" y="2200717"/>
                  <a:pt x="3841349" y="2284330"/>
                </a:cubicBezTo>
                <a:lnTo>
                  <a:pt x="3841348" y="3569680"/>
                </a:lnTo>
                <a:cubicBezTo>
                  <a:pt x="3841348" y="3736911"/>
                  <a:pt x="3705782" y="3872477"/>
                  <a:pt x="3538551" y="3872477"/>
                </a:cubicBezTo>
                <a:lnTo>
                  <a:pt x="2253202" y="3872476"/>
                </a:lnTo>
                <a:cubicBezTo>
                  <a:pt x="2085973" y="3872477"/>
                  <a:pt x="1950406" y="3736910"/>
                  <a:pt x="1950406" y="3569680"/>
                </a:cubicBezTo>
                <a:lnTo>
                  <a:pt x="1950405" y="2284331"/>
                </a:lnTo>
                <a:cubicBezTo>
                  <a:pt x="1950406" y="2117100"/>
                  <a:pt x="2085972" y="1981534"/>
                  <a:pt x="2253202" y="1981534"/>
                </a:cubicBezTo>
                <a:lnTo>
                  <a:pt x="3538552" y="1981533"/>
                </a:lnTo>
                <a:cubicBezTo>
                  <a:pt x="3622167" y="1981534"/>
                  <a:pt x="3697866" y="2015426"/>
                  <a:pt x="3752661" y="2070221"/>
                </a:cubicBezTo>
                <a:close/>
                <a:moveTo>
                  <a:pt x="5706436" y="2056342"/>
                </a:moveTo>
                <a:cubicBezTo>
                  <a:pt x="5761232" y="2111137"/>
                  <a:pt x="5795123" y="2186837"/>
                  <a:pt x="5795123" y="2270452"/>
                </a:cubicBezTo>
                <a:lnTo>
                  <a:pt x="5795123" y="3555802"/>
                </a:lnTo>
                <a:cubicBezTo>
                  <a:pt x="5795124" y="3723032"/>
                  <a:pt x="5659556" y="3858599"/>
                  <a:pt x="5492327" y="3858599"/>
                </a:cubicBezTo>
                <a:lnTo>
                  <a:pt x="4206977" y="3858598"/>
                </a:lnTo>
                <a:cubicBezTo>
                  <a:pt x="4039746" y="3858599"/>
                  <a:pt x="3904179" y="3723032"/>
                  <a:pt x="3904180" y="3555802"/>
                </a:cubicBezTo>
                <a:lnTo>
                  <a:pt x="3904180" y="2270452"/>
                </a:lnTo>
                <a:cubicBezTo>
                  <a:pt x="3904179" y="2103222"/>
                  <a:pt x="4039747" y="1967655"/>
                  <a:pt x="4206977" y="1967655"/>
                </a:cubicBezTo>
                <a:lnTo>
                  <a:pt x="5492326" y="1967655"/>
                </a:lnTo>
                <a:cubicBezTo>
                  <a:pt x="5575942" y="1967655"/>
                  <a:pt x="5651641" y="2001546"/>
                  <a:pt x="5706436" y="2056342"/>
                </a:cubicBezTo>
                <a:close/>
                <a:moveTo>
                  <a:pt x="3752661" y="102565"/>
                </a:moveTo>
                <a:cubicBezTo>
                  <a:pt x="3807457" y="157361"/>
                  <a:pt x="3841348" y="233060"/>
                  <a:pt x="3841348" y="316675"/>
                </a:cubicBezTo>
                <a:lnTo>
                  <a:pt x="3841349" y="1602025"/>
                </a:lnTo>
                <a:cubicBezTo>
                  <a:pt x="3841349" y="1769255"/>
                  <a:pt x="3705781" y="1904822"/>
                  <a:pt x="3538552" y="1904822"/>
                </a:cubicBezTo>
                <a:lnTo>
                  <a:pt x="2253201" y="1904822"/>
                </a:lnTo>
                <a:cubicBezTo>
                  <a:pt x="2169586" y="1904823"/>
                  <a:pt x="2093887" y="1870931"/>
                  <a:pt x="2039091" y="1816136"/>
                </a:cubicBezTo>
                <a:lnTo>
                  <a:pt x="2013703" y="1785365"/>
                </a:lnTo>
                <a:lnTo>
                  <a:pt x="3721891" y="77177"/>
                </a:lnTo>
                <a:close/>
                <a:moveTo>
                  <a:pt x="6706358" y="1962067"/>
                </a:moveTo>
                <a:lnTo>
                  <a:pt x="7757191" y="3012900"/>
                </a:lnTo>
                <a:lnTo>
                  <a:pt x="7757191" y="3550214"/>
                </a:lnTo>
                <a:cubicBezTo>
                  <a:pt x="7757191" y="3717444"/>
                  <a:pt x="7621624" y="3853011"/>
                  <a:pt x="7454394" y="3853011"/>
                </a:cubicBezTo>
                <a:lnTo>
                  <a:pt x="6169044" y="3853012"/>
                </a:lnTo>
                <a:cubicBezTo>
                  <a:pt x="6001814" y="3853011"/>
                  <a:pt x="5866247" y="3717444"/>
                  <a:pt x="5866247" y="3550214"/>
                </a:cubicBezTo>
                <a:lnTo>
                  <a:pt x="5866247" y="2264864"/>
                </a:lnTo>
                <a:cubicBezTo>
                  <a:pt x="5866247" y="2097634"/>
                  <a:pt x="6001814" y="1962067"/>
                  <a:pt x="6169044" y="1962067"/>
                </a:cubicBezTo>
                <a:close/>
                <a:moveTo>
                  <a:pt x="4744291" y="0"/>
                </a:moveTo>
                <a:lnTo>
                  <a:pt x="5795123" y="1050832"/>
                </a:lnTo>
                <a:lnTo>
                  <a:pt x="5795123" y="1588146"/>
                </a:lnTo>
                <a:cubicBezTo>
                  <a:pt x="5795123" y="1755376"/>
                  <a:pt x="5659556" y="1890943"/>
                  <a:pt x="5492326" y="1890943"/>
                </a:cubicBezTo>
                <a:lnTo>
                  <a:pt x="4206976" y="1890943"/>
                </a:lnTo>
                <a:cubicBezTo>
                  <a:pt x="4039746" y="1890943"/>
                  <a:pt x="3904179" y="1755377"/>
                  <a:pt x="3904179" y="1588147"/>
                </a:cubicBezTo>
                <a:lnTo>
                  <a:pt x="3904179" y="302797"/>
                </a:lnTo>
                <a:cubicBezTo>
                  <a:pt x="3904179" y="135567"/>
                  <a:pt x="4039746" y="0"/>
                  <a:pt x="4206976" y="0"/>
                </a:cubicBezTo>
                <a:close/>
              </a:path>
            </a:pathLst>
          </a:custGeom>
          <a:blipFill>
            <a:blip r:embed="rId2">
              <a:extLst>
                <a:ext uri="{BEBA8EAE-BF5A-486C-A8C5-ECC9F3942E4B}">
                  <a14:imgProps xmlns:a14="http://schemas.microsoft.com/office/drawing/2010/main">
                    <a14:imgLayer r:embed="rId3">
                      <a14:imgEffect>
                        <a14:saturation sat="33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8878035"/>
      </p:ext>
    </p:extLst>
  </p:cSld>
  <p:clrMapOvr>
    <a:masterClrMapping/>
  </p:clrMapOvr>
  <mc:AlternateContent xmlns:mc="http://schemas.openxmlformats.org/markup-compatibility/2006">
    <mc:Choice xmlns:p14="http://schemas.microsoft.com/office/powerpoint/2010/main" Requires="p14">
      <p:transition spd="slow" p14:dur="1500">
        <p:blinds dir="vert"/>
      </p:transition>
    </mc:Choice>
    <mc:Fallback>
      <p:transition spd="slow">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020CC06-3CA5-00B9-5D9F-49A502864EE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8DC1F1F-812C-2141-8215-30364EEB860F}"/>
              </a:ext>
            </a:extLst>
          </p:cNvPr>
          <p:cNvSpPr txBox="1"/>
          <p:nvPr/>
        </p:nvSpPr>
        <p:spPr>
          <a:xfrm>
            <a:off x="1443940" y="658104"/>
            <a:ext cx="9304117" cy="1154162"/>
          </a:xfrm>
          <a:prstGeom prst="rect">
            <a:avLst/>
          </a:prstGeom>
          <a:noFill/>
        </p:spPr>
        <p:txBody>
          <a:bodyPr wrap="square" rtlCol="0" anchor="ctr">
            <a:spAutoFit/>
          </a:bodyPr>
          <a:lstStyle/>
          <a:p>
            <a:pPr algn="ctr"/>
            <a:r>
              <a:rPr lang="en-IN" sz="6900" b="1" dirty="0">
                <a:solidFill>
                  <a:schemeClr val="bg1"/>
                </a:solidFill>
                <a:latin typeface="Roboto" panose="02000000000000000000" pitchFamily="2" charset="0"/>
                <a:ea typeface="Roboto" panose="02000000000000000000" pitchFamily="2" charset="0"/>
                <a:cs typeface="Roboto" panose="02000000000000000000" pitchFamily="2" charset="0"/>
              </a:rPr>
              <a:t>What If..?</a:t>
            </a:r>
          </a:p>
        </p:txBody>
      </p:sp>
      <p:sp>
        <p:nvSpPr>
          <p:cNvPr id="2" name="TextBox 1">
            <a:extLst>
              <a:ext uri="{FF2B5EF4-FFF2-40B4-BE49-F238E27FC236}">
                <a16:creationId xmlns:a16="http://schemas.microsoft.com/office/drawing/2014/main" id="{2ECF7DE3-8F94-B9EB-D8E8-C470B9396546}"/>
              </a:ext>
            </a:extLst>
          </p:cNvPr>
          <p:cNvSpPr txBox="1"/>
          <p:nvPr/>
        </p:nvSpPr>
        <p:spPr>
          <a:xfrm>
            <a:off x="1037861" y="2090172"/>
            <a:ext cx="10116274" cy="3970318"/>
          </a:xfrm>
          <a:prstGeom prst="rect">
            <a:avLst/>
          </a:prstGeom>
          <a:noFill/>
        </p:spPr>
        <p:txBody>
          <a:bodyPr wrap="square" rtlCol="0">
            <a:spAutoFit/>
          </a:bodyPr>
          <a:lstStyle/>
          <a:p>
            <a:pPr algn="l"/>
            <a:r>
              <a:rPr lang="en-US" sz="2800" i="0" dirty="0">
                <a:solidFill>
                  <a:schemeClr val="bg1"/>
                </a:solidFill>
                <a:effectLst/>
                <a:latin typeface="+mj-lt"/>
              </a:rPr>
              <a:t>Let us assume a scenario where we lack data regarding the likelihood of rainfall on a specific day.</a:t>
            </a:r>
          </a:p>
          <a:p>
            <a:pPr algn="l"/>
            <a:endParaRPr lang="en-US" sz="2800" i="0" dirty="0">
              <a:solidFill>
                <a:schemeClr val="bg1"/>
              </a:solidFill>
              <a:effectLst/>
              <a:latin typeface="+mj-lt"/>
            </a:endParaRPr>
          </a:p>
          <a:p>
            <a:pPr marL="457200" indent="-457200" algn="l">
              <a:buFont typeface="Wingdings" panose="05000000000000000000" pitchFamily="2" charset="2"/>
              <a:buChar char="Ø"/>
            </a:pPr>
            <a:r>
              <a:rPr lang="en-US" sz="2800" i="0" dirty="0">
                <a:solidFill>
                  <a:schemeClr val="bg1"/>
                </a:solidFill>
                <a:effectLst/>
                <a:latin typeface="+mj-lt"/>
              </a:rPr>
              <a:t>Smart Sprout employs adaptive algorithms capable of handling missing or incomplete data without compromising the reliability of its output.</a:t>
            </a:r>
          </a:p>
          <a:p>
            <a:pPr marL="457200" indent="-457200" algn="l">
              <a:buFont typeface="Wingdings" panose="05000000000000000000" pitchFamily="2" charset="2"/>
              <a:buChar char="Ø"/>
            </a:pPr>
            <a:r>
              <a:rPr lang="en-US" sz="2800" b="0" i="0" dirty="0">
                <a:solidFill>
                  <a:schemeClr val="bg1"/>
                </a:solidFill>
                <a:effectLst/>
                <a:latin typeface="+mj-lt"/>
              </a:rPr>
              <a:t>Incorporating user feedback mechanisms allows Smart Sprout to validate and adjust its predictions based on real-world observations, further enhancing the reliability of its output.</a:t>
            </a:r>
            <a:endParaRPr lang="en-US" sz="2800" i="0" dirty="0">
              <a:solidFill>
                <a:schemeClr val="bg1"/>
              </a:solidFill>
              <a:effectLst/>
              <a:latin typeface="+mj-lt"/>
            </a:endParaRPr>
          </a:p>
        </p:txBody>
      </p:sp>
    </p:spTree>
    <p:extLst>
      <p:ext uri="{BB962C8B-B14F-4D97-AF65-F5344CB8AC3E}">
        <p14:creationId xmlns:p14="http://schemas.microsoft.com/office/powerpoint/2010/main" val="54180491"/>
      </p:ext>
    </p:extLst>
  </p:cSld>
  <p:clrMapOvr>
    <a:masterClrMapping/>
  </p:clrMapOvr>
  <mc:AlternateContent xmlns:mc="http://schemas.openxmlformats.org/markup-compatibility/2006" xmlns:p14="http://schemas.microsoft.com/office/powerpoint/2010/main">
    <mc:Choice Requires="p14">
      <p:transition spd="slow" p14:dur="1500">
        <p:push dir="r"/>
      </p:transition>
    </mc:Choice>
    <mc:Fallback xmlns="">
      <p:transition spd="slow">
        <p:push dir="r"/>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951CBB6-6368-F3C0-0EBE-4FB78CF3B78D}"/>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1BE8A56-56FA-B11E-1C9D-174760119482}"/>
              </a:ext>
            </a:extLst>
          </p:cNvPr>
          <p:cNvSpPr txBox="1"/>
          <p:nvPr/>
        </p:nvSpPr>
        <p:spPr>
          <a:xfrm>
            <a:off x="1443940" y="658104"/>
            <a:ext cx="9304117" cy="1154162"/>
          </a:xfrm>
          <a:prstGeom prst="rect">
            <a:avLst/>
          </a:prstGeom>
          <a:noFill/>
        </p:spPr>
        <p:txBody>
          <a:bodyPr wrap="square" rtlCol="0" anchor="ctr">
            <a:spAutoFit/>
          </a:bodyPr>
          <a:lstStyle/>
          <a:p>
            <a:pPr algn="ctr"/>
            <a:r>
              <a:rPr lang="en-IN" sz="6900" b="1" dirty="0">
                <a:solidFill>
                  <a:schemeClr val="bg1"/>
                </a:solidFill>
                <a:latin typeface="Roboto" panose="02000000000000000000" pitchFamily="2" charset="0"/>
                <a:ea typeface="Roboto" panose="02000000000000000000" pitchFamily="2" charset="0"/>
                <a:cs typeface="Roboto" panose="02000000000000000000" pitchFamily="2" charset="0"/>
              </a:rPr>
              <a:t>Conclusion</a:t>
            </a:r>
          </a:p>
        </p:txBody>
      </p:sp>
      <p:sp>
        <p:nvSpPr>
          <p:cNvPr id="2" name="TextBox 1">
            <a:extLst>
              <a:ext uri="{FF2B5EF4-FFF2-40B4-BE49-F238E27FC236}">
                <a16:creationId xmlns:a16="http://schemas.microsoft.com/office/drawing/2014/main" id="{64A58D37-1007-A10E-C8BF-453127F9F26A}"/>
              </a:ext>
            </a:extLst>
          </p:cNvPr>
          <p:cNvSpPr txBox="1"/>
          <p:nvPr/>
        </p:nvSpPr>
        <p:spPr>
          <a:xfrm>
            <a:off x="1037861" y="2090172"/>
            <a:ext cx="10116274" cy="3108543"/>
          </a:xfrm>
          <a:prstGeom prst="rect">
            <a:avLst/>
          </a:prstGeom>
          <a:noFill/>
        </p:spPr>
        <p:txBody>
          <a:bodyPr wrap="square" rtlCol="0">
            <a:spAutoFit/>
          </a:bodyPr>
          <a:lstStyle/>
          <a:p>
            <a:pPr marL="457200" indent="-457200" algn="l">
              <a:buFont typeface="Wingdings" panose="05000000000000000000" pitchFamily="2" charset="2"/>
              <a:buChar char="Ø"/>
            </a:pPr>
            <a:r>
              <a:rPr lang="en-US" sz="2800" i="0" dirty="0">
                <a:solidFill>
                  <a:schemeClr val="bg1"/>
                </a:solidFill>
                <a:effectLst/>
                <a:latin typeface="+mj-lt"/>
              </a:rPr>
              <a:t>My Projects represents a solution for optimized irrigation system </a:t>
            </a:r>
            <a:r>
              <a:rPr lang="en-US" sz="2800" b="0" i="0" dirty="0">
                <a:solidFill>
                  <a:schemeClr val="bg1"/>
                </a:solidFill>
                <a:effectLst/>
                <a:latin typeface="+mj-lt"/>
              </a:rPr>
              <a:t>through the integration of Artificial Intelligence with advanced irrigation systems.</a:t>
            </a:r>
          </a:p>
          <a:p>
            <a:pPr marL="457200" indent="-457200" algn="l">
              <a:buFont typeface="Wingdings" panose="05000000000000000000" pitchFamily="2" charset="2"/>
              <a:buChar char="Ø"/>
            </a:pPr>
            <a:r>
              <a:rPr lang="en-US" sz="2800" b="0" i="0" dirty="0">
                <a:solidFill>
                  <a:srgbClr val="D1D5DB"/>
                </a:solidFill>
                <a:effectLst/>
                <a:latin typeface="Söhne"/>
              </a:rPr>
              <a:t>As a member of the Smart Tech Club, my goal is to transform our campus into a smart campus. Through my project, I aimed to integrate cutting-edge technologies like AI and IoT to optimize campus operations.</a:t>
            </a:r>
            <a:endParaRPr lang="en-US" sz="2800" i="0" dirty="0">
              <a:solidFill>
                <a:schemeClr val="bg1"/>
              </a:solidFill>
              <a:effectLst/>
              <a:latin typeface="+mj-lt"/>
            </a:endParaRPr>
          </a:p>
        </p:txBody>
      </p:sp>
    </p:spTree>
    <p:extLst>
      <p:ext uri="{BB962C8B-B14F-4D97-AF65-F5344CB8AC3E}">
        <p14:creationId xmlns:p14="http://schemas.microsoft.com/office/powerpoint/2010/main" val="3004199367"/>
      </p:ext>
    </p:extLst>
  </p:cSld>
  <p:clrMapOvr>
    <a:masterClrMapping/>
  </p:clrMapOvr>
  <mc:AlternateContent xmlns:mc="http://schemas.openxmlformats.org/markup-compatibility/2006" xmlns:p14="http://schemas.microsoft.com/office/powerpoint/2010/main">
    <mc:Choice Requires="p14">
      <p:transition spd="slow" p14:dur="1500">
        <p:push dir="d"/>
      </p:transition>
    </mc:Choice>
    <mc:Fallback xmlns="">
      <p:transition spd="slow">
        <p:push dir="d"/>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46917B93-C3EE-DE24-0A30-5EFFF2EE9188}"/>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a:prstGeom prst="rect">
            <a:avLst/>
          </a:prstGeom>
        </p:spPr>
      </p:pic>
      <p:pic>
        <p:nvPicPr>
          <p:cNvPr id="11" name="Picture 10">
            <a:extLst>
              <a:ext uri="{FF2B5EF4-FFF2-40B4-BE49-F238E27FC236}">
                <a16:creationId xmlns:a16="http://schemas.microsoft.com/office/drawing/2014/main" id="{4D908623-5466-A74F-389F-A860A0D259D6}"/>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2192000" y="685800"/>
            <a:ext cx="9753600" cy="5486400"/>
          </a:xfrm>
          <a:prstGeom prst="rect">
            <a:avLst/>
          </a:prstGeom>
        </p:spPr>
      </p:pic>
      <p:sp>
        <p:nvSpPr>
          <p:cNvPr id="7" name="Freeform: Shape 6">
            <a:extLst>
              <a:ext uri="{FF2B5EF4-FFF2-40B4-BE49-F238E27FC236}">
                <a16:creationId xmlns:a16="http://schemas.microsoft.com/office/drawing/2014/main" id="{D65BC704-C079-351F-52B4-7B7EAC1C5CC2}"/>
              </a:ext>
            </a:extLst>
          </p:cNvPr>
          <p:cNvSpPr/>
          <p:nvPr/>
        </p:nvSpPr>
        <p:spPr>
          <a:xfrm>
            <a:off x="0" y="0"/>
            <a:ext cx="12192000" cy="6858000"/>
          </a:xfrm>
          <a:custGeom>
            <a:avLst/>
            <a:gdLst/>
            <a:ahLst/>
            <a:cxnLst/>
            <a:rect l="l" t="t" r="r" b="b"/>
            <a:pathLst>
              <a:path w="12192000" h="6858000">
                <a:moveTo>
                  <a:pt x="8657706" y="2640051"/>
                </a:moveTo>
                <a:cubicBezTo>
                  <a:pt x="8711154" y="2640051"/>
                  <a:pt x="8737878" y="2684591"/>
                  <a:pt x="8737878" y="2773671"/>
                </a:cubicBezTo>
                <a:lnTo>
                  <a:pt x="8737878" y="3656589"/>
                </a:lnTo>
                <a:cubicBezTo>
                  <a:pt x="8737878" y="3762800"/>
                  <a:pt x="8710468" y="3815905"/>
                  <a:pt x="8655650" y="3815905"/>
                </a:cubicBezTo>
                <a:cubicBezTo>
                  <a:pt x="8624129" y="3815905"/>
                  <a:pt x="8601517" y="3803742"/>
                  <a:pt x="8587812" y="3779417"/>
                </a:cubicBezTo>
                <a:cubicBezTo>
                  <a:pt x="8574108" y="3755091"/>
                  <a:pt x="8567255" y="3714834"/>
                  <a:pt x="8567255" y="3658645"/>
                </a:cubicBezTo>
                <a:lnTo>
                  <a:pt x="8567255" y="2776755"/>
                </a:lnTo>
                <a:cubicBezTo>
                  <a:pt x="8567255" y="2685619"/>
                  <a:pt x="8597406" y="2640051"/>
                  <a:pt x="8657706" y="2640051"/>
                </a:cubicBezTo>
                <a:close/>
                <a:moveTo>
                  <a:pt x="3811057" y="2631829"/>
                </a:moveTo>
                <a:lnTo>
                  <a:pt x="3827503" y="2631829"/>
                </a:lnTo>
                <a:lnTo>
                  <a:pt x="3906647" y="3551749"/>
                </a:lnTo>
                <a:lnTo>
                  <a:pt x="3742192" y="3551749"/>
                </a:lnTo>
                <a:close/>
                <a:moveTo>
                  <a:pt x="9294662" y="2323475"/>
                </a:moveTo>
                <a:lnTo>
                  <a:pt x="9294662" y="3648367"/>
                </a:lnTo>
                <a:cubicBezTo>
                  <a:pt x="9294662" y="3812822"/>
                  <a:pt x="9330294" y="3937362"/>
                  <a:pt x="9401558" y="4021988"/>
                </a:cubicBezTo>
                <a:cubicBezTo>
                  <a:pt x="9472822" y="4106614"/>
                  <a:pt x="9583829" y="4148927"/>
                  <a:pt x="9734580" y="4148927"/>
                </a:cubicBezTo>
                <a:cubicBezTo>
                  <a:pt x="9885329" y="4148927"/>
                  <a:pt x="9996337" y="4106614"/>
                  <a:pt x="10067601" y="4021988"/>
                </a:cubicBezTo>
                <a:cubicBezTo>
                  <a:pt x="10138864" y="3937362"/>
                  <a:pt x="10174497" y="3812822"/>
                  <a:pt x="10174497" y="3648367"/>
                </a:cubicBezTo>
                <a:lnTo>
                  <a:pt x="10174497" y="2323475"/>
                </a:lnTo>
                <a:lnTo>
                  <a:pt x="9822974" y="2323475"/>
                </a:lnTo>
                <a:lnTo>
                  <a:pt x="9822974" y="3633977"/>
                </a:lnTo>
                <a:cubicBezTo>
                  <a:pt x="9822974" y="3664127"/>
                  <a:pt x="9821433" y="3693249"/>
                  <a:pt x="9818349" y="3721344"/>
                </a:cubicBezTo>
                <a:cubicBezTo>
                  <a:pt x="9815266" y="3749438"/>
                  <a:pt x="9807557" y="3772222"/>
                  <a:pt x="9795223" y="3789695"/>
                </a:cubicBezTo>
                <a:cubicBezTo>
                  <a:pt x="9782888" y="3807169"/>
                  <a:pt x="9762673" y="3815905"/>
                  <a:pt x="9734580" y="3815905"/>
                </a:cubicBezTo>
                <a:cubicBezTo>
                  <a:pt x="9707170" y="3815905"/>
                  <a:pt x="9687298" y="3806997"/>
                  <a:pt x="9674964" y="3789181"/>
                </a:cubicBezTo>
                <a:cubicBezTo>
                  <a:pt x="9662630" y="3771365"/>
                  <a:pt x="9654750" y="3748581"/>
                  <a:pt x="9651324" y="3720830"/>
                </a:cubicBezTo>
                <a:cubicBezTo>
                  <a:pt x="9647898" y="3693078"/>
                  <a:pt x="9646185" y="3664127"/>
                  <a:pt x="9646185" y="3633977"/>
                </a:cubicBezTo>
                <a:lnTo>
                  <a:pt x="9646185" y="2323475"/>
                </a:lnTo>
                <a:close/>
                <a:moveTo>
                  <a:pt x="7198478" y="2323475"/>
                </a:moveTo>
                <a:lnTo>
                  <a:pt x="7487303" y="3537359"/>
                </a:lnTo>
                <a:lnTo>
                  <a:pt x="7487303" y="4132481"/>
                </a:lnTo>
                <a:lnTo>
                  <a:pt x="7828547" y="4132481"/>
                </a:lnTo>
                <a:lnTo>
                  <a:pt x="7828547" y="3537359"/>
                </a:lnTo>
                <a:lnTo>
                  <a:pt x="8116343" y="2323475"/>
                </a:lnTo>
                <a:lnTo>
                  <a:pt x="7758654" y="2323475"/>
                </a:lnTo>
                <a:lnTo>
                  <a:pt x="7657925" y="2936071"/>
                </a:lnTo>
                <a:lnTo>
                  <a:pt x="7557196" y="2323475"/>
                </a:lnTo>
                <a:close/>
                <a:moveTo>
                  <a:pt x="5611022" y="2323475"/>
                </a:moveTo>
                <a:lnTo>
                  <a:pt x="5611022" y="4132481"/>
                </a:lnTo>
                <a:lnTo>
                  <a:pt x="5970768" y="4132481"/>
                </a:lnTo>
                <a:lnTo>
                  <a:pt x="5970768" y="3256758"/>
                </a:lnTo>
                <a:lnTo>
                  <a:pt x="6168113" y="4132481"/>
                </a:lnTo>
                <a:lnTo>
                  <a:pt x="6543277" y="4132481"/>
                </a:lnTo>
                <a:lnTo>
                  <a:pt x="6298650" y="3151918"/>
                </a:lnTo>
                <a:lnTo>
                  <a:pt x="6501135" y="2323475"/>
                </a:lnTo>
                <a:lnTo>
                  <a:pt x="6137278" y="2323475"/>
                </a:lnTo>
                <a:lnTo>
                  <a:pt x="5968712" y="3048106"/>
                </a:lnTo>
                <a:lnTo>
                  <a:pt x="5968712" y="2323475"/>
                </a:lnTo>
                <a:close/>
                <a:moveTo>
                  <a:pt x="4487072" y="2323475"/>
                </a:moveTo>
                <a:lnTo>
                  <a:pt x="4487072" y="4132481"/>
                </a:lnTo>
                <a:lnTo>
                  <a:pt x="4840650" y="4132481"/>
                </a:lnTo>
                <a:lnTo>
                  <a:pt x="4840650" y="3227978"/>
                </a:lnTo>
                <a:lnTo>
                  <a:pt x="5021551" y="4132481"/>
                </a:lnTo>
                <a:lnTo>
                  <a:pt x="5375129" y="4132481"/>
                </a:lnTo>
                <a:lnTo>
                  <a:pt x="5375129" y="2323475"/>
                </a:lnTo>
                <a:lnTo>
                  <a:pt x="5025663" y="2323475"/>
                </a:lnTo>
                <a:lnTo>
                  <a:pt x="5025663" y="3189948"/>
                </a:lnTo>
                <a:lnTo>
                  <a:pt x="4859152" y="2323475"/>
                </a:lnTo>
                <a:close/>
                <a:moveTo>
                  <a:pt x="3517094" y="2323475"/>
                </a:moveTo>
                <a:lnTo>
                  <a:pt x="3342361" y="4132481"/>
                </a:lnTo>
                <a:lnTo>
                  <a:pt x="3693883" y="4132481"/>
                </a:lnTo>
                <a:lnTo>
                  <a:pt x="3716496" y="3840573"/>
                </a:lnTo>
                <a:lnTo>
                  <a:pt x="3934399" y="3840573"/>
                </a:lnTo>
                <a:lnTo>
                  <a:pt x="3960095" y="4132481"/>
                </a:lnTo>
                <a:lnTo>
                  <a:pt x="4302367" y="4132481"/>
                </a:lnTo>
                <a:lnTo>
                  <a:pt x="4130717" y="2323475"/>
                </a:lnTo>
                <a:close/>
                <a:moveTo>
                  <a:pt x="2267747" y="2323475"/>
                </a:moveTo>
                <a:lnTo>
                  <a:pt x="2267747" y="4132481"/>
                </a:lnTo>
                <a:lnTo>
                  <a:pt x="2627493" y="4132481"/>
                </a:lnTo>
                <a:lnTo>
                  <a:pt x="2627493" y="3312262"/>
                </a:lnTo>
                <a:lnTo>
                  <a:pt x="2798115" y="3312262"/>
                </a:lnTo>
                <a:lnTo>
                  <a:pt x="2798115" y="4132481"/>
                </a:lnTo>
                <a:lnTo>
                  <a:pt x="3157860" y="4132481"/>
                </a:lnTo>
                <a:lnTo>
                  <a:pt x="3157860" y="2323475"/>
                </a:lnTo>
                <a:lnTo>
                  <a:pt x="2798115" y="2323475"/>
                </a:lnTo>
                <a:lnTo>
                  <a:pt x="2798115" y="2969990"/>
                </a:lnTo>
                <a:lnTo>
                  <a:pt x="2627493" y="2969990"/>
                </a:lnTo>
                <a:lnTo>
                  <a:pt x="2627493" y="2323475"/>
                </a:lnTo>
                <a:close/>
                <a:moveTo>
                  <a:pt x="1303257" y="2323475"/>
                </a:moveTo>
                <a:lnTo>
                  <a:pt x="1303257" y="2670887"/>
                </a:lnTo>
                <a:lnTo>
                  <a:pt x="1518077" y="2670887"/>
                </a:lnTo>
                <a:lnTo>
                  <a:pt x="1518077" y="4132481"/>
                </a:lnTo>
                <a:lnTo>
                  <a:pt x="1879878" y="4132481"/>
                </a:lnTo>
                <a:lnTo>
                  <a:pt x="1879878" y="2670887"/>
                </a:lnTo>
                <a:lnTo>
                  <a:pt x="2094697" y="2670887"/>
                </a:lnTo>
                <a:lnTo>
                  <a:pt x="2094697" y="2323475"/>
                </a:lnTo>
                <a:close/>
                <a:moveTo>
                  <a:pt x="8652566" y="2307030"/>
                </a:moveTo>
                <a:cubicBezTo>
                  <a:pt x="8506612" y="2307030"/>
                  <a:pt x="8395776" y="2347116"/>
                  <a:pt x="8320059" y="2427288"/>
                </a:cubicBezTo>
                <a:cubicBezTo>
                  <a:pt x="8244341" y="2507460"/>
                  <a:pt x="8206482" y="2624977"/>
                  <a:pt x="8206482" y="2779838"/>
                </a:cubicBezTo>
                <a:lnTo>
                  <a:pt x="8206482" y="3639116"/>
                </a:lnTo>
                <a:cubicBezTo>
                  <a:pt x="8206482" y="3804256"/>
                  <a:pt x="8244684" y="3930510"/>
                  <a:pt x="8321087" y="4017877"/>
                </a:cubicBezTo>
                <a:cubicBezTo>
                  <a:pt x="8397490" y="4105243"/>
                  <a:pt x="8507983" y="4148927"/>
                  <a:pt x="8652566" y="4148927"/>
                </a:cubicBezTo>
                <a:cubicBezTo>
                  <a:pt x="8797150" y="4148927"/>
                  <a:pt x="8907643" y="4105243"/>
                  <a:pt x="8984046" y="4017877"/>
                </a:cubicBezTo>
                <a:cubicBezTo>
                  <a:pt x="9060449" y="3930510"/>
                  <a:pt x="9098650" y="3804256"/>
                  <a:pt x="9098650" y="3639116"/>
                </a:cubicBezTo>
                <a:lnTo>
                  <a:pt x="9098650" y="2779838"/>
                </a:lnTo>
                <a:cubicBezTo>
                  <a:pt x="9098650" y="2624977"/>
                  <a:pt x="9060792" y="2507460"/>
                  <a:pt x="8985074" y="2427288"/>
                </a:cubicBezTo>
                <a:cubicBezTo>
                  <a:pt x="8909356" y="2347116"/>
                  <a:pt x="8798520" y="2307030"/>
                  <a:pt x="8652566" y="2307030"/>
                </a:cubicBezTo>
                <a:close/>
                <a:moveTo>
                  <a:pt x="0" y="0"/>
                </a:moveTo>
                <a:lnTo>
                  <a:pt x="12192000" y="0"/>
                </a:lnTo>
                <a:lnTo>
                  <a:pt x="12192000" y="6858000"/>
                </a:lnTo>
                <a:lnTo>
                  <a:pt x="0" y="6858000"/>
                </a:lnTo>
                <a:close/>
              </a:path>
            </a:pathLst>
          </a:cu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14" name="Rectangle 13">
            <a:extLst>
              <a:ext uri="{FF2B5EF4-FFF2-40B4-BE49-F238E27FC236}">
                <a16:creationId xmlns:a16="http://schemas.microsoft.com/office/drawing/2014/main" id="{CD75EEB4-1062-471F-5F5C-5B1E9F4A01F9}"/>
              </a:ext>
            </a:extLst>
          </p:cNvPr>
          <p:cNvSpPr/>
          <p:nvPr/>
        </p:nvSpPr>
        <p:spPr>
          <a:xfrm>
            <a:off x="12008400" y="1216800"/>
            <a:ext cx="183600" cy="44244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ustDataLst>
      <p:tags r:id="rId1"/>
    </p:custDataLst>
    <p:extLst>
      <p:ext uri="{BB962C8B-B14F-4D97-AF65-F5344CB8AC3E}">
        <p14:creationId xmlns:p14="http://schemas.microsoft.com/office/powerpoint/2010/main" val="766092398"/>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grpId="0" nodeType="clickEffect">
                                  <p:stCondLst>
                                    <p:cond delay="0"/>
                                  </p:stCondLst>
                                  <p:childTnLst>
                                    <p:animMotion origin="layout" path="M 2.08333E-6 0 L -0.93086 0 " pathEditMode="relative" rAng="0" ptsTypes="AA">
                                      <p:cBhvr>
                                        <p:cTn id="6" dur="7000" fill="hold"/>
                                        <p:tgtEl>
                                          <p:spTgt spid="14"/>
                                        </p:tgtEl>
                                        <p:attrNameLst>
                                          <p:attrName>ppt_x</p:attrName>
                                          <p:attrName>ppt_y</p:attrName>
                                        </p:attrNameLst>
                                      </p:cBhvr>
                                      <p:rCtr x="-46549" y="0"/>
                                    </p:animMotion>
                                  </p:childTnLst>
                                </p:cTn>
                              </p:par>
                              <p:par>
                                <p:cTn id="7" presetID="35" presetClass="path" presetSubtype="0" accel="50000" decel="50000" fill="hold" nodeType="withEffect">
                                  <p:stCondLst>
                                    <p:cond delay="0"/>
                                  </p:stCondLst>
                                  <p:childTnLst>
                                    <p:animMotion origin="layout" path="M 0 0 L -0.91927 0 " pathEditMode="relative" rAng="0" ptsTypes="AA">
                                      <p:cBhvr>
                                        <p:cTn id="8" dur="7000" fill="hold"/>
                                        <p:tgtEl>
                                          <p:spTgt spid="11"/>
                                        </p:tgtEl>
                                        <p:attrNameLst>
                                          <p:attrName>ppt_x</p:attrName>
                                          <p:attrName>ppt_y</p:attrName>
                                        </p:attrNameLst>
                                      </p:cBhvr>
                                      <p:rCtr x="-45964"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0DFEF85-5B65-181A-8F97-BB64FED8B186}"/>
              </a:ext>
            </a:extLst>
          </p:cNvPr>
          <p:cNvSpPr txBox="1"/>
          <p:nvPr/>
        </p:nvSpPr>
        <p:spPr>
          <a:xfrm>
            <a:off x="1443941" y="520730"/>
            <a:ext cx="9304117" cy="2215991"/>
          </a:xfrm>
          <a:prstGeom prst="rect">
            <a:avLst/>
          </a:prstGeom>
          <a:noFill/>
        </p:spPr>
        <p:txBody>
          <a:bodyPr wrap="square" rtlCol="0" anchor="ctr">
            <a:spAutoFit/>
          </a:bodyPr>
          <a:lstStyle/>
          <a:p>
            <a:pPr algn="ctr"/>
            <a:r>
              <a:rPr lang="en-US" sz="6900" b="1" i="0" dirty="0">
                <a:solidFill>
                  <a:schemeClr val="bg1"/>
                </a:solidFill>
                <a:effectLst/>
                <a:latin typeface="Roboto" panose="02000000000000000000" pitchFamily="2" charset="0"/>
                <a:ea typeface="Roboto" panose="02000000000000000000" pitchFamily="2" charset="0"/>
                <a:cs typeface="Roboto" panose="02000000000000000000" pitchFamily="2" charset="0"/>
              </a:rPr>
              <a:t>How do we water our plants in </a:t>
            </a:r>
            <a:r>
              <a:rPr lang="en-US" sz="6900" b="1" i="0" dirty="0">
                <a:solidFill>
                  <a:schemeClr val="accent4">
                    <a:lumMod val="60000"/>
                    <a:lumOff val="40000"/>
                  </a:schemeClr>
                </a:solidFill>
                <a:effectLst/>
                <a:latin typeface="Roboto" panose="02000000000000000000" pitchFamily="2" charset="0"/>
                <a:ea typeface="Roboto" panose="02000000000000000000" pitchFamily="2" charset="0"/>
                <a:cs typeface="Roboto" panose="02000000000000000000" pitchFamily="2" charset="0"/>
              </a:rPr>
              <a:t>OUR</a:t>
            </a:r>
            <a:r>
              <a:rPr lang="en-US" sz="6900" b="1" i="0" dirty="0">
                <a:solidFill>
                  <a:schemeClr val="bg1"/>
                </a:solidFill>
                <a:effectLst/>
                <a:latin typeface="Roboto" panose="02000000000000000000" pitchFamily="2" charset="0"/>
                <a:ea typeface="Roboto" panose="02000000000000000000" pitchFamily="2" charset="0"/>
                <a:cs typeface="Roboto" panose="02000000000000000000" pitchFamily="2" charset="0"/>
              </a:rPr>
              <a:t> campus?</a:t>
            </a:r>
            <a:endParaRPr lang="en-IN" sz="6900" b="1"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grpSp>
        <p:nvGrpSpPr>
          <p:cNvPr id="10" name="Group 9">
            <a:extLst>
              <a:ext uri="{FF2B5EF4-FFF2-40B4-BE49-F238E27FC236}">
                <a16:creationId xmlns:a16="http://schemas.microsoft.com/office/drawing/2014/main" id="{6106190A-48E7-4678-4FD1-82AEF10A97BD}"/>
              </a:ext>
            </a:extLst>
          </p:cNvPr>
          <p:cNvGrpSpPr/>
          <p:nvPr/>
        </p:nvGrpSpPr>
        <p:grpSpPr>
          <a:xfrm>
            <a:off x="2701080" y="3428997"/>
            <a:ext cx="2494343" cy="2983639"/>
            <a:chOff x="2701080" y="3428997"/>
            <a:chExt cx="2494343" cy="2983639"/>
          </a:xfrm>
        </p:grpSpPr>
        <p:pic>
          <p:nvPicPr>
            <p:cNvPr id="5" name="Picture 4">
              <a:extLst>
                <a:ext uri="{FF2B5EF4-FFF2-40B4-BE49-F238E27FC236}">
                  <a16:creationId xmlns:a16="http://schemas.microsoft.com/office/drawing/2014/main" id="{9B352704-4BE7-7831-41E8-0DB985A9C5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1080" y="3428997"/>
              <a:ext cx="2494343" cy="2494343"/>
            </a:xfrm>
            <a:prstGeom prst="roundRect">
              <a:avLst/>
            </a:prstGeom>
            <a:ln w="38100">
              <a:solidFill>
                <a:schemeClr val="accent4">
                  <a:lumMod val="60000"/>
                  <a:lumOff val="40000"/>
                </a:schemeClr>
              </a:solidFill>
            </a:ln>
          </p:spPr>
        </p:pic>
        <p:sp>
          <p:nvSpPr>
            <p:cNvPr id="8" name="TextBox 7">
              <a:extLst>
                <a:ext uri="{FF2B5EF4-FFF2-40B4-BE49-F238E27FC236}">
                  <a16:creationId xmlns:a16="http://schemas.microsoft.com/office/drawing/2014/main" id="{4098BAE9-C830-A7A3-4DAB-FCF7C76052C2}"/>
                </a:ext>
              </a:extLst>
            </p:cNvPr>
            <p:cNvSpPr txBox="1"/>
            <p:nvPr/>
          </p:nvSpPr>
          <p:spPr>
            <a:xfrm>
              <a:off x="3252195" y="5950971"/>
              <a:ext cx="1392112" cy="461665"/>
            </a:xfrm>
            <a:prstGeom prst="rect">
              <a:avLst/>
            </a:prstGeom>
            <a:noFill/>
          </p:spPr>
          <p:txBody>
            <a:bodyPr wrap="none" rtlCol="0">
              <a:spAutoFit/>
            </a:bodyPr>
            <a:lstStyle/>
            <a:p>
              <a:r>
                <a:rPr lang="en-IN" sz="2400" dirty="0">
                  <a:solidFill>
                    <a:schemeClr val="bg1"/>
                  </a:solidFill>
                  <a:latin typeface="+mj-lt"/>
                </a:rPr>
                <a:t>Sprinklers</a:t>
              </a:r>
            </a:p>
          </p:txBody>
        </p:sp>
      </p:grpSp>
      <p:grpSp>
        <p:nvGrpSpPr>
          <p:cNvPr id="11" name="Group 10">
            <a:extLst>
              <a:ext uri="{FF2B5EF4-FFF2-40B4-BE49-F238E27FC236}">
                <a16:creationId xmlns:a16="http://schemas.microsoft.com/office/drawing/2014/main" id="{450FE932-7740-F181-E5FA-E5EC39F9CA40}"/>
              </a:ext>
            </a:extLst>
          </p:cNvPr>
          <p:cNvGrpSpPr/>
          <p:nvPr/>
        </p:nvGrpSpPr>
        <p:grpSpPr>
          <a:xfrm>
            <a:off x="6996577" y="3428997"/>
            <a:ext cx="2494343" cy="2983639"/>
            <a:chOff x="6996577" y="3428997"/>
            <a:chExt cx="2494343" cy="2983639"/>
          </a:xfrm>
        </p:grpSpPr>
        <p:pic>
          <p:nvPicPr>
            <p:cNvPr id="7" name="Picture 6">
              <a:extLst>
                <a:ext uri="{FF2B5EF4-FFF2-40B4-BE49-F238E27FC236}">
                  <a16:creationId xmlns:a16="http://schemas.microsoft.com/office/drawing/2014/main" id="{9C33C9C0-D95D-6893-59DB-A0E9915D44E0}"/>
                </a:ext>
              </a:extLst>
            </p:cNvPr>
            <p:cNvPicPr>
              <a:picLocks noChangeAspect="1"/>
            </p:cNvPicPr>
            <p:nvPr/>
          </p:nvPicPr>
          <p:blipFill rotWithShape="1">
            <a:blip r:embed="rId3">
              <a:extLst>
                <a:ext uri="{28A0092B-C50C-407E-A947-70E740481C1C}">
                  <a14:useLocalDpi xmlns:a14="http://schemas.microsoft.com/office/drawing/2010/main" val="0"/>
                </a:ext>
              </a:extLst>
            </a:blip>
            <a:srcRect l="1171" r="32545" b="11226"/>
            <a:stretch/>
          </p:blipFill>
          <p:spPr>
            <a:xfrm>
              <a:off x="6996577" y="3428997"/>
              <a:ext cx="2494343" cy="2494343"/>
            </a:xfrm>
            <a:prstGeom prst="roundRect">
              <a:avLst/>
            </a:prstGeom>
            <a:ln w="38100">
              <a:solidFill>
                <a:schemeClr val="accent4">
                  <a:lumMod val="60000"/>
                  <a:lumOff val="40000"/>
                </a:schemeClr>
              </a:solidFill>
            </a:ln>
          </p:spPr>
        </p:pic>
        <p:sp>
          <p:nvSpPr>
            <p:cNvPr id="9" name="TextBox 8">
              <a:extLst>
                <a:ext uri="{FF2B5EF4-FFF2-40B4-BE49-F238E27FC236}">
                  <a16:creationId xmlns:a16="http://schemas.microsoft.com/office/drawing/2014/main" id="{B5756BD1-2CD0-586B-8BAC-23C8753929A2}"/>
                </a:ext>
              </a:extLst>
            </p:cNvPr>
            <p:cNvSpPr txBox="1"/>
            <p:nvPr/>
          </p:nvSpPr>
          <p:spPr>
            <a:xfrm>
              <a:off x="7410282" y="5950971"/>
              <a:ext cx="1666931" cy="461665"/>
            </a:xfrm>
            <a:prstGeom prst="rect">
              <a:avLst/>
            </a:prstGeom>
            <a:noFill/>
          </p:spPr>
          <p:txBody>
            <a:bodyPr wrap="none" rtlCol="0">
              <a:spAutoFit/>
            </a:bodyPr>
            <a:lstStyle/>
            <a:p>
              <a:r>
                <a:rPr lang="en-IN" sz="2400" dirty="0">
                  <a:solidFill>
                    <a:schemeClr val="bg1"/>
                  </a:solidFill>
                  <a:latin typeface="+mj-lt"/>
                </a:rPr>
                <a:t>Water Pipes</a:t>
              </a:r>
            </a:p>
          </p:txBody>
        </p:sp>
      </p:grpSp>
    </p:spTree>
    <p:extLst>
      <p:ext uri="{BB962C8B-B14F-4D97-AF65-F5344CB8AC3E}">
        <p14:creationId xmlns:p14="http://schemas.microsoft.com/office/powerpoint/2010/main" val="242946222"/>
      </p:ext>
    </p:extLst>
  </p:cSld>
  <p:clrMapOvr>
    <a:masterClrMapping/>
  </p:clrMapOvr>
  <mc:AlternateContent xmlns:mc="http://schemas.openxmlformats.org/markup-compatibility/2006" xmlns:p14="http://schemas.microsoft.com/office/powerpoint/2010/main">
    <mc:Choice Requires="p14">
      <p:transition spd="slow" p14:dur="1500">
        <p:push dir="r"/>
      </p:transition>
    </mc:Choice>
    <mc:Fallback xmlns="">
      <p:transition spd="slow">
        <p:push dir="r"/>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004880E-DC35-284B-6CD6-F6EDE694DE2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14F41D7-807D-50B0-DF17-340B90C8C07D}"/>
              </a:ext>
            </a:extLst>
          </p:cNvPr>
          <p:cNvSpPr txBox="1"/>
          <p:nvPr/>
        </p:nvSpPr>
        <p:spPr>
          <a:xfrm>
            <a:off x="1443941" y="520730"/>
            <a:ext cx="9304117" cy="2215991"/>
          </a:xfrm>
          <a:prstGeom prst="rect">
            <a:avLst/>
          </a:prstGeom>
          <a:noFill/>
        </p:spPr>
        <p:txBody>
          <a:bodyPr wrap="square" rtlCol="0" anchor="ctr">
            <a:spAutoFit/>
          </a:bodyPr>
          <a:lstStyle/>
          <a:p>
            <a:pPr algn="ctr"/>
            <a:r>
              <a:rPr lang="en-US" sz="6900" b="1" i="0" dirty="0">
                <a:solidFill>
                  <a:schemeClr val="bg1"/>
                </a:solidFill>
                <a:effectLst/>
                <a:latin typeface="Roboto" panose="02000000000000000000" pitchFamily="2" charset="0"/>
                <a:ea typeface="Roboto" panose="02000000000000000000" pitchFamily="2" charset="0"/>
                <a:cs typeface="Roboto" panose="02000000000000000000" pitchFamily="2" charset="0"/>
              </a:rPr>
              <a:t>But what is the problem?</a:t>
            </a:r>
            <a:endParaRPr lang="en-IN" sz="6900" b="1"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 name="TextBox 1">
            <a:extLst>
              <a:ext uri="{FF2B5EF4-FFF2-40B4-BE49-F238E27FC236}">
                <a16:creationId xmlns:a16="http://schemas.microsoft.com/office/drawing/2014/main" id="{5443BEE9-3265-0B62-24D3-0A4A2F20ACC1}"/>
              </a:ext>
            </a:extLst>
          </p:cNvPr>
          <p:cNvSpPr txBox="1"/>
          <p:nvPr/>
        </p:nvSpPr>
        <p:spPr>
          <a:xfrm>
            <a:off x="987706" y="2905246"/>
            <a:ext cx="10116274" cy="2677656"/>
          </a:xfrm>
          <a:prstGeom prst="rect">
            <a:avLst/>
          </a:prstGeom>
          <a:noFill/>
        </p:spPr>
        <p:txBody>
          <a:bodyPr wrap="square" rtlCol="0">
            <a:spAutoFit/>
          </a:bodyPr>
          <a:lstStyle/>
          <a:p>
            <a:pPr marL="457200" indent="-457200" algn="l">
              <a:buFont typeface="Wingdings" panose="05000000000000000000" pitchFamily="2" charset="2"/>
              <a:buChar char="Ø"/>
            </a:pPr>
            <a:r>
              <a:rPr lang="en-US" sz="2800" b="1" i="0" u="sng" dirty="0">
                <a:solidFill>
                  <a:schemeClr val="bg1"/>
                </a:solidFill>
                <a:effectLst/>
                <a:latin typeface="+mj-lt"/>
              </a:rPr>
              <a:t>High Water Loss</a:t>
            </a:r>
            <a:r>
              <a:rPr lang="en-US" sz="2800" b="1" i="0" dirty="0">
                <a:solidFill>
                  <a:schemeClr val="bg1"/>
                </a:solidFill>
                <a:effectLst/>
                <a:latin typeface="+mj-lt"/>
              </a:rPr>
              <a:t>:</a:t>
            </a:r>
            <a:r>
              <a:rPr lang="en-US" sz="2800" b="0" i="0" dirty="0">
                <a:solidFill>
                  <a:schemeClr val="bg1"/>
                </a:solidFill>
                <a:effectLst/>
                <a:latin typeface="+mj-lt"/>
              </a:rPr>
              <a:t> Traditional sprinklers and water pipes contribute to up to 50% water loss due to evaporation.</a:t>
            </a:r>
          </a:p>
          <a:p>
            <a:pPr marL="457200" indent="-457200" algn="l">
              <a:buFont typeface="Wingdings" panose="05000000000000000000" pitchFamily="2" charset="2"/>
              <a:buChar char="Ø"/>
            </a:pPr>
            <a:r>
              <a:rPr lang="en-US" sz="2800" b="1" i="0" u="sng" dirty="0">
                <a:solidFill>
                  <a:schemeClr val="bg1"/>
                </a:solidFill>
                <a:effectLst/>
                <a:latin typeface="+mj-lt"/>
              </a:rPr>
              <a:t>Inefficient Distribution</a:t>
            </a:r>
            <a:r>
              <a:rPr lang="en-US" sz="2800" b="1" i="0" dirty="0">
                <a:solidFill>
                  <a:schemeClr val="bg1"/>
                </a:solidFill>
                <a:effectLst/>
                <a:latin typeface="+mj-lt"/>
              </a:rPr>
              <a:t>:</a:t>
            </a:r>
            <a:r>
              <a:rPr lang="en-US" sz="2800" b="0" i="0" dirty="0">
                <a:solidFill>
                  <a:schemeClr val="bg1"/>
                </a:solidFill>
                <a:effectLst/>
                <a:latin typeface="+mj-lt"/>
              </a:rPr>
              <a:t> Uneven water distribution causes overwatering in some areas and underwatering in others.</a:t>
            </a:r>
          </a:p>
          <a:p>
            <a:pPr marL="457200" indent="-457200" algn="l">
              <a:buFont typeface="Wingdings" panose="05000000000000000000" pitchFamily="2" charset="2"/>
              <a:buChar char="Ø"/>
            </a:pPr>
            <a:r>
              <a:rPr lang="en-US" sz="2800" b="1" i="0" u="sng" dirty="0">
                <a:solidFill>
                  <a:schemeClr val="bg1"/>
                </a:solidFill>
                <a:effectLst/>
                <a:latin typeface="+mj-lt"/>
              </a:rPr>
              <a:t>Limited Control</a:t>
            </a:r>
            <a:r>
              <a:rPr lang="en-US" sz="2800" b="1" i="0" dirty="0">
                <a:solidFill>
                  <a:schemeClr val="bg1"/>
                </a:solidFill>
                <a:effectLst/>
                <a:latin typeface="+mj-lt"/>
              </a:rPr>
              <a:t>:</a:t>
            </a:r>
            <a:r>
              <a:rPr lang="en-US" sz="2800" b="0" i="0" dirty="0">
                <a:solidFill>
                  <a:schemeClr val="bg1"/>
                </a:solidFill>
                <a:effectLst/>
                <a:latin typeface="+mj-lt"/>
              </a:rPr>
              <a:t> Manual control fails to adjust watering based on changing environmental conditions, such as rainy or sunny days.</a:t>
            </a:r>
          </a:p>
        </p:txBody>
      </p:sp>
    </p:spTree>
    <p:extLst>
      <p:ext uri="{BB962C8B-B14F-4D97-AF65-F5344CB8AC3E}">
        <p14:creationId xmlns:p14="http://schemas.microsoft.com/office/powerpoint/2010/main" val="4138267242"/>
      </p:ext>
    </p:extLst>
  </p:cSld>
  <p:clrMapOvr>
    <a:masterClrMapping/>
  </p:clrMapOvr>
  <mc:AlternateContent xmlns:mc="http://schemas.openxmlformats.org/markup-compatibility/2006" xmlns:p14="http://schemas.microsoft.com/office/powerpoint/2010/main">
    <mc:Choice Requires="p14">
      <p:transition spd="slow" p14:dur="1500">
        <p:push dir="d"/>
      </p:transition>
    </mc:Choice>
    <mc:Fallback xmlns="">
      <p:transition spd="slow">
        <p:push dir="d"/>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926909B-73E2-52F7-3571-C6D34C1B2C6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0597A989-2A04-38CB-368F-D446ACB643E0}"/>
              </a:ext>
            </a:extLst>
          </p:cNvPr>
          <p:cNvSpPr txBox="1"/>
          <p:nvPr/>
        </p:nvSpPr>
        <p:spPr>
          <a:xfrm>
            <a:off x="1443941" y="1016920"/>
            <a:ext cx="9304117" cy="1154162"/>
          </a:xfrm>
          <a:prstGeom prst="rect">
            <a:avLst/>
          </a:prstGeom>
          <a:noFill/>
        </p:spPr>
        <p:txBody>
          <a:bodyPr wrap="square" rtlCol="0" anchor="ctr">
            <a:spAutoFit/>
          </a:bodyPr>
          <a:lstStyle/>
          <a:p>
            <a:pPr algn="ctr"/>
            <a:r>
              <a:rPr lang="en-US" sz="6900" b="1" dirty="0">
                <a:solidFill>
                  <a:schemeClr val="bg1"/>
                </a:solidFill>
                <a:latin typeface="Roboto" panose="02000000000000000000" pitchFamily="2" charset="0"/>
                <a:ea typeface="Roboto" panose="02000000000000000000" pitchFamily="2" charset="0"/>
                <a:cs typeface="Roboto" panose="02000000000000000000" pitchFamily="2" charset="0"/>
              </a:rPr>
              <a:t>Solution</a:t>
            </a:r>
            <a:endParaRPr lang="en-IN" sz="6900" b="1"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 name="TextBox 1">
            <a:extLst>
              <a:ext uri="{FF2B5EF4-FFF2-40B4-BE49-F238E27FC236}">
                <a16:creationId xmlns:a16="http://schemas.microsoft.com/office/drawing/2014/main" id="{6F165ABF-99AC-ED87-025D-0F9C4530E9A8}"/>
              </a:ext>
            </a:extLst>
          </p:cNvPr>
          <p:cNvSpPr txBox="1"/>
          <p:nvPr/>
        </p:nvSpPr>
        <p:spPr>
          <a:xfrm>
            <a:off x="1037862" y="2870522"/>
            <a:ext cx="10116274" cy="2246769"/>
          </a:xfrm>
          <a:prstGeom prst="rect">
            <a:avLst/>
          </a:prstGeom>
          <a:noFill/>
        </p:spPr>
        <p:txBody>
          <a:bodyPr wrap="square" rtlCol="0">
            <a:spAutoFit/>
          </a:bodyPr>
          <a:lstStyle/>
          <a:p>
            <a:pPr algn="l"/>
            <a:r>
              <a:rPr lang="en-US" sz="2800" b="0" i="0" dirty="0">
                <a:solidFill>
                  <a:schemeClr val="bg1"/>
                </a:solidFill>
                <a:effectLst/>
                <a:latin typeface="+mj-lt"/>
              </a:rPr>
              <a:t>This is where Smart Sprout comes into play. By integrating Artificial Intelligence with a Drip Irrigation System, it optimizes the irrigation process, leading to enhanced plant maintenance. Smart Sprout can determine the water needs of plants based on multiple variables, a task that is not feasible for humans.</a:t>
            </a:r>
          </a:p>
        </p:txBody>
      </p:sp>
    </p:spTree>
    <p:extLst>
      <p:ext uri="{BB962C8B-B14F-4D97-AF65-F5344CB8AC3E}">
        <p14:creationId xmlns:p14="http://schemas.microsoft.com/office/powerpoint/2010/main" val="3866486619"/>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D7FE9DC-8093-9C90-EA1E-17FA2358EE6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836BC8D-85C0-1BAB-9A15-D1864CC0D075}"/>
              </a:ext>
            </a:extLst>
          </p:cNvPr>
          <p:cNvSpPr txBox="1"/>
          <p:nvPr/>
        </p:nvSpPr>
        <p:spPr>
          <a:xfrm>
            <a:off x="1443940" y="658104"/>
            <a:ext cx="9304117" cy="1154162"/>
          </a:xfrm>
          <a:prstGeom prst="rect">
            <a:avLst/>
          </a:prstGeom>
          <a:noFill/>
        </p:spPr>
        <p:txBody>
          <a:bodyPr wrap="square" rtlCol="0" anchor="ctr">
            <a:spAutoFit/>
          </a:bodyPr>
          <a:lstStyle/>
          <a:p>
            <a:pPr algn="ctr"/>
            <a:r>
              <a:rPr lang="en-IN" sz="6900" b="1" dirty="0">
                <a:solidFill>
                  <a:schemeClr val="bg1"/>
                </a:solidFill>
                <a:latin typeface="Roboto" panose="02000000000000000000" pitchFamily="2" charset="0"/>
                <a:ea typeface="Roboto" panose="02000000000000000000" pitchFamily="2" charset="0"/>
                <a:cs typeface="Roboto" panose="02000000000000000000" pitchFamily="2" charset="0"/>
              </a:rPr>
              <a:t>Key Features</a:t>
            </a:r>
          </a:p>
        </p:txBody>
      </p:sp>
      <p:sp>
        <p:nvSpPr>
          <p:cNvPr id="2" name="TextBox 1">
            <a:extLst>
              <a:ext uri="{FF2B5EF4-FFF2-40B4-BE49-F238E27FC236}">
                <a16:creationId xmlns:a16="http://schemas.microsoft.com/office/drawing/2014/main" id="{1E77C243-2E55-CFD1-8B71-5046D0BE89AE}"/>
              </a:ext>
            </a:extLst>
          </p:cNvPr>
          <p:cNvSpPr txBox="1"/>
          <p:nvPr/>
        </p:nvSpPr>
        <p:spPr>
          <a:xfrm>
            <a:off x="1037861" y="2090172"/>
            <a:ext cx="10116274" cy="3539430"/>
          </a:xfrm>
          <a:prstGeom prst="rect">
            <a:avLst/>
          </a:prstGeom>
          <a:noFill/>
        </p:spPr>
        <p:txBody>
          <a:bodyPr wrap="square" rtlCol="0">
            <a:spAutoFit/>
          </a:bodyPr>
          <a:lstStyle/>
          <a:p>
            <a:pPr marL="457200" indent="-457200" algn="l">
              <a:buFont typeface="Wingdings" panose="05000000000000000000" pitchFamily="2" charset="2"/>
              <a:buChar char="Ø"/>
            </a:pPr>
            <a:r>
              <a:rPr lang="en-US" sz="2800" b="1" u="sng" dirty="0">
                <a:solidFill>
                  <a:schemeClr val="bg1"/>
                </a:solidFill>
                <a:latin typeface="+mj-lt"/>
              </a:rPr>
              <a:t>Decision Making</a:t>
            </a:r>
            <a:r>
              <a:rPr lang="en-US" sz="2800" dirty="0">
                <a:solidFill>
                  <a:schemeClr val="bg1"/>
                </a:solidFill>
                <a:latin typeface="+mj-lt"/>
              </a:rPr>
              <a:t>: </a:t>
            </a:r>
            <a:r>
              <a:rPr lang="en-US" sz="2800" b="0" i="0" dirty="0">
                <a:solidFill>
                  <a:schemeClr val="bg1"/>
                </a:solidFill>
                <a:effectLst/>
                <a:latin typeface="+mj-lt"/>
              </a:rPr>
              <a:t>Smart Sprout employs Artificial Intelligence algorithms to analyze diverse factors such as weather forecasts, soil moisture levels, soil acidity, and historical data. These factors collectively enhance the decision-making process, allowing for more precise and effective irrigation management.</a:t>
            </a:r>
          </a:p>
          <a:p>
            <a:pPr marL="457200" indent="-457200" algn="l">
              <a:buFont typeface="Wingdings" panose="05000000000000000000" pitchFamily="2" charset="2"/>
              <a:buChar char="Ø"/>
            </a:pPr>
            <a:r>
              <a:rPr lang="en-US" sz="2800" b="1" i="0" u="sng" dirty="0">
                <a:solidFill>
                  <a:schemeClr val="bg1"/>
                </a:solidFill>
                <a:effectLst/>
                <a:latin typeface="+mj-lt"/>
              </a:rPr>
              <a:t>Water Conservation</a:t>
            </a:r>
            <a:r>
              <a:rPr lang="en-US" sz="2800" b="1" i="0" dirty="0">
                <a:solidFill>
                  <a:schemeClr val="bg1"/>
                </a:solidFill>
                <a:effectLst/>
                <a:latin typeface="+mj-lt"/>
              </a:rPr>
              <a:t>:</a:t>
            </a:r>
            <a:r>
              <a:rPr lang="en-US" sz="2800" b="0" i="0" dirty="0">
                <a:solidFill>
                  <a:schemeClr val="bg1"/>
                </a:solidFill>
                <a:effectLst/>
                <a:latin typeface="+mj-lt"/>
              </a:rPr>
              <a:t> </a:t>
            </a:r>
            <a:r>
              <a:rPr lang="en-US" sz="2800" i="0" dirty="0">
                <a:solidFill>
                  <a:schemeClr val="bg1"/>
                </a:solidFill>
                <a:effectLst/>
                <a:latin typeface="+mj-lt"/>
              </a:rPr>
              <a:t>By optimizing watering schedules and minimizing water wastage through precise irrigation, Smart Sprout promotes sustainable water usage and conservation efforts.</a:t>
            </a:r>
          </a:p>
        </p:txBody>
      </p:sp>
    </p:spTree>
    <p:extLst>
      <p:ext uri="{BB962C8B-B14F-4D97-AF65-F5344CB8AC3E}">
        <p14:creationId xmlns:p14="http://schemas.microsoft.com/office/powerpoint/2010/main" val="1390210576"/>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FEA05D7-ECBA-950B-9088-A20ACCCF37B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F106CF8-99C0-5B9E-35CA-591E384E30C8}"/>
              </a:ext>
            </a:extLst>
          </p:cNvPr>
          <p:cNvSpPr txBox="1"/>
          <p:nvPr/>
        </p:nvSpPr>
        <p:spPr>
          <a:xfrm>
            <a:off x="1443940" y="658104"/>
            <a:ext cx="9304117" cy="1154162"/>
          </a:xfrm>
          <a:prstGeom prst="rect">
            <a:avLst/>
          </a:prstGeom>
          <a:noFill/>
        </p:spPr>
        <p:txBody>
          <a:bodyPr wrap="square" rtlCol="0" anchor="ctr">
            <a:spAutoFit/>
          </a:bodyPr>
          <a:lstStyle/>
          <a:p>
            <a:pPr algn="ctr"/>
            <a:r>
              <a:rPr lang="en-IN" sz="6900" b="1" dirty="0">
                <a:solidFill>
                  <a:schemeClr val="bg1"/>
                </a:solidFill>
                <a:latin typeface="Roboto" panose="02000000000000000000" pitchFamily="2" charset="0"/>
                <a:ea typeface="Roboto" panose="02000000000000000000" pitchFamily="2" charset="0"/>
                <a:cs typeface="Roboto" panose="02000000000000000000" pitchFamily="2" charset="0"/>
              </a:rPr>
              <a:t>Key Features</a:t>
            </a:r>
          </a:p>
        </p:txBody>
      </p:sp>
      <p:sp>
        <p:nvSpPr>
          <p:cNvPr id="2" name="TextBox 1">
            <a:extLst>
              <a:ext uri="{FF2B5EF4-FFF2-40B4-BE49-F238E27FC236}">
                <a16:creationId xmlns:a16="http://schemas.microsoft.com/office/drawing/2014/main" id="{562CD59D-303F-64FE-9FD6-7003E4BD6421}"/>
              </a:ext>
            </a:extLst>
          </p:cNvPr>
          <p:cNvSpPr txBox="1"/>
          <p:nvPr/>
        </p:nvSpPr>
        <p:spPr>
          <a:xfrm>
            <a:off x="1037861" y="2090172"/>
            <a:ext cx="10116274" cy="3539430"/>
          </a:xfrm>
          <a:prstGeom prst="rect">
            <a:avLst/>
          </a:prstGeom>
          <a:noFill/>
        </p:spPr>
        <p:txBody>
          <a:bodyPr wrap="square" rtlCol="0">
            <a:spAutoFit/>
          </a:bodyPr>
          <a:lstStyle/>
          <a:p>
            <a:pPr marL="457200" indent="-457200" algn="l">
              <a:buFont typeface="Wingdings" panose="05000000000000000000" pitchFamily="2" charset="2"/>
              <a:buChar char="Ø"/>
            </a:pPr>
            <a:r>
              <a:rPr lang="en-US" sz="2800" b="1" i="0" u="sng" dirty="0">
                <a:solidFill>
                  <a:schemeClr val="bg1"/>
                </a:solidFill>
                <a:effectLst/>
                <a:latin typeface="+mj-lt"/>
              </a:rPr>
              <a:t>Alerts and Notifications</a:t>
            </a:r>
            <a:r>
              <a:rPr lang="en-US" sz="2800" b="1" i="0" dirty="0">
                <a:solidFill>
                  <a:schemeClr val="bg1"/>
                </a:solidFill>
                <a:effectLst/>
                <a:latin typeface="+mj-lt"/>
              </a:rPr>
              <a:t>:</a:t>
            </a:r>
            <a:r>
              <a:rPr lang="en-US" sz="2800" b="0" i="0" dirty="0">
                <a:solidFill>
                  <a:schemeClr val="bg1"/>
                </a:solidFill>
                <a:effectLst/>
                <a:latin typeface="+mj-lt"/>
              </a:rPr>
              <a:t> The system sends alerts and notifications to users' devices, informing them of any irregularities or issues detected in the irrigation process, such as water leaks or any abnormal change in the soil acidity or moisture levels so that we can take immediate action regarding the issue. </a:t>
            </a:r>
          </a:p>
          <a:p>
            <a:pPr marL="457200" indent="-457200" algn="l">
              <a:buFont typeface="Wingdings" panose="05000000000000000000" pitchFamily="2" charset="2"/>
              <a:buChar char="Ø"/>
            </a:pPr>
            <a:r>
              <a:rPr lang="en-US" sz="2800" b="1" i="0" u="sng" dirty="0">
                <a:solidFill>
                  <a:schemeClr val="bg1"/>
                </a:solidFill>
                <a:effectLst/>
                <a:latin typeface="+mj-lt"/>
              </a:rPr>
              <a:t>Scalability</a:t>
            </a:r>
            <a:r>
              <a:rPr lang="en-US" sz="2800" b="1" i="0" dirty="0">
                <a:solidFill>
                  <a:schemeClr val="bg1"/>
                </a:solidFill>
                <a:effectLst/>
                <a:latin typeface="+mj-lt"/>
              </a:rPr>
              <a:t>:</a:t>
            </a:r>
            <a:r>
              <a:rPr lang="en-US" sz="2800" b="0" i="0" dirty="0">
                <a:solidFill>
                  <a:schemeClr val="bg1"/>
                </a:solidFill>
                <a:effectLst/>
                <a:latin typeface="+mj-lt"/>
              </a:rPr>
              <a:t> Smart Sprout can be adjusted to different scales according to the user's needs, for example it can be used in small house garden or even handle a large agriculture field.</a:t>
            </a:r>
            <a:endParaRPr lang="en-US" sz="2800" i="0" dirty="0">
              <a:solidFill>
                <a:schemeClr val="bg1"/>
              </a:solidFill>
              <a:effectLst/>
              <a:latin typeface="+mj-lt"/>
            </a:endParaRPr>
          </a:p>
        </p:txBody>
      </p:sp>
    </p:spTree>
    <p:extLst>
      <p:ext uri="{BB962C8B-B14F-4D97-AF65-F5344CB8AC3E}">
        <p14:creationId xmlns:p14="http://schemas.microsoft.com/office/powerpoint/2010/main" val="19371201"/>
      </p:ext>
    </p:extLst>
  </p:cSld>
  <p:clrMapOvr>
    <a:masterClrMapping/>
  </p:clrMapOvr>
  <mc:AlternateContent xmlns:mc="http://schemas.openxmlformats.org/markup-compatibility/2006" xmlns:p14="http://schemas.microsoft.com/office/powerpoint/2010/main">
    <mc:Choice Requires="p14">
      <p:transition spd="slow" p14:dur="1500">
        <p:push dir="r"/>
      </p:transition>
    </mc:Choice>
    <mc:Fallback xmlns="">
      <p:transition spd="slow">
        <p:push dir="r"/>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4D87DB6-82E0-9901-70D3-01385A3E55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0134" y="0"/>
            <a:ext cx="9150112" cy="6858000"/>
          </a:xfrm>
          <a:prstGeom prst="rect">
            <a:avLst/>
          </a:prstGeom>
          <a:ln w="38100">
            <a:solidFill>
              <a:schemeClr val="bg1"/>
            </a:solidFill>
          </a:ln>
        </p:spPr>
      </p:pic>
      <p:pic>
        <p:nvPicPr>
          <p:cNvPr id="20" name="Picture 19">
            <a:extLst>
              <a:ext uri="{FF2B5EF4-FFF2-40B4-BE49-F238E27FC236}">
                <a16:creationId xmlns:a16="http://schemas.microsoft.com/office/drawing/2014/main" id="{23F8DF85-30CA-E9EA-BC9E-5AA40A656EC9}"/>
              </a:ext>
            </a:extLst>
          </p:cNvPr>
          <p:cNvPicPr>
            <a:picLocks noChangeAspect="1"/>
          </p:cNvPicPr>
          <p:nvPr/>
        </p:nvPicPr>
        <p:blipFill rotWithShape="1">
          <a:blip r:embed="rId3">
            <a:extLst>
              <a:ext uri="{28A0092B-C50C-407E-A947-70E740481C1C}">
                <a14:useLocalDpi xmlns:a14="http://schemas.microsoft.com/office/drawing/2010/main" val="0"/>
              </a:ext>
            </a:extLst>
          </a:blip>
          <a:srcRect l="33538" r="1144"/>
          <a:stretch/>
        </p:blipFill>
        <p:spPr>
          <a:xfrm>
            <a:off x="0" y="0"/>
            <a:ext cx="6729046" cy="6858000"/>
          </a:xfrm>
          <a:custGeom>
            <a:avLst/>
            <a:gdLst>
              <a:gd name="connsiteX0" fmla="*/ 0 w 10184147"/>
              <a:gd name="connsiteY0" fmla="*/ 0 h 6858000"/>
              <a:gd name="connsiteX1" fmla="*/ 10184147 w 10184147"/>
              <a:gd name="connsiteY1" fmla="*/ 0 h 6858000"/>
              <a:gd name="connsiteX2" fmla="*/ 8885981 w 10184147"/>
              <a:gd name="connsiteY2" fmla="*/ 1065693 h 6858000"/>
              <a:gd name="connsiteX3" fmla="*/ 9894973 w 10184147"/>
              <a:gd name="connsiteY3" fmla="*/ 2294789 h 6858000"/>
              <a:gd name="connsiteX4" fmla="*/ 8885979 w 10184147"/>
              <a:gd name="connsiteY4" fmla="*/ 3123095 h 6858000"/>
              <a:gd name="connsiteX5" fmla="*/ 9901384 w 10184147"/>
              <a:gd name="connsiteY5" fmla="*/ 4360001 h 6858000"/>
              <a:gd name="connsiteX6" fmla="*/ 8885976 w 10184147"/>
              <a:gd name="connsiteY6" fmla="*/ 5193572 h 6858000"/>
              <a:gd name="connsiteX7" fmla="*/ 9894969 w 10184147"/>
              <a:gd name="connsiteY7" fmla="*/ 6422668 h 6858000"/>
              <a:gd name="connsiteX8" fmla="*/ 9364672 w 10184147"/>
              <a:gd name="connsiteY8" fmla="*/ 6858000 h 6858000"/>
              <a:gd name="connsiteX9" fmla="*/ 0 w 10184147"/>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84147" h="6858000">
                <a:moveTo>
                  <a:pt x="0" y="0"/>
                </a:moveTo>
                <a:lnTo>
                  <a:pt x="10184147" y="0"/>
                </a:lnTo>
                <a:lnTo>
                  <a:pt x="8885981" y="1065693"/>
                </a:lnTo>
                <a:lnTo>
                  <a:pt x="9894973" y="2294789"/>
                </a:lnTo>
                <a:lnTo>
                  <a:pt x="8885979" y="3123095"/>
                </a:lnTo>
                <a:lnTo>
                  <a:pt x="9901384" y="4360001"/>
                </a:lnTo>
                <a:lnTo>
                  <a:pt x="8885976" y="5193572"/>
                </a:lnTo>
                <a:lnTo>
                  <a:pt x="9894969" y="6422668"/>
                </a:lnTo>
                <a:lnTo>
                  <a:pt x="9364672" y="6858000"/>
                </a:lnTo>
                <a:lnTo>
                  <a:pt x="0" y="6858000"/>
                </a:lnTo>
                <a:close/>
              </a:path>
            </a:pathLst>
          </a:custGeom>
          <a:ln w="38100">
            <a:solidFill>
              <a:schemeClr val="bg1"/>
            </a:solidFill>
          </a:ln>
        </p:spPr>
      </p:pic>
      <p:sp>
        <p:nvSpPr>
          <p:cNvPr id="23" name="TextBox 22">
            <a:extLst>
              <a:ext uri="{FF2B5EF4-FFF2-40B4-BE49-F238E27FC236}">
                <a16:creationId xmlns:a16="http://schemas.microsoft.com/office/drawing/2014/main" id="{70C18067-883B-66FD-FCD2-19FF4A56AF19}"/>
              </a:ext>
            </a:extLst>
          </p:cNvPr>
          <p:cNvSpPr txBox="1"/>
          <p:nvPr/>
        </p:nvSpPr>
        <p:spPr>
          <a:xfrm>
            <a:off x="838200" y="518160"/>
            <a:ext cx="3111749" cy="646331"/>
          </a:xfrm>
          <a:prstGeom prst="rect">
            <a:avLst/>
          </a:prstGeom>
          <a:solidFill>
            <a:srgbClr val="2E75B6"/>
          </a:solidFill>
        </p:spPr>
        <p:txBody>
          <a:bodyPr wrap="none" rtlCol="0">
            <a:spAutoFit/>
          </a:bodyPr>
          <a:lstStyle/>
          <a:p>
            <a:r>
              <a:rPr lang="en-IN" sz="3600" dirty="0">
                <a:solidFill>
                  <a:schemeClr val="bg1"/>
                </a:solidFill>
                <a:latin typeface="Roboto" panose="02000000000000000000" pitchFamily="2" charset="0"/>
                <a:ea typeface="Roboto" panose="02000000000000000000" pitchFamily="2" charset="0"/>
                <a:cs typeface="Roboto" panose="02000000000000000000" pitchFamily="2" charset="0"/>
              </a:rPr>
              <a:t>House Garden</a:t>
            </a:r>
          </a:p>
        </p:txBody>
      </p:sp>
      <p:sp>
        <p:nvSpPr>
          <p:cNvPr id="25" name="TextBox 24">
            <a:extLst>
              <a:ext uri="{FF2B5EF4-FFF2-40B4-BE49-F238E27FC236}">
                <a16:creationId xmlns:a16="http://schemas.microsoft.com/office/drawing/2014/main" id="{BA08C102-01DA-B8A7-8F4D-08A1242851F6}"/>
              </a:ext>
            </a:extLst>
          </p:cNvPr>
          <p:cNvSpPr txBox="1"/>
          <p:nvPr/>
        </p:nvSpPr>
        <p:spPr>
          <a:xfrm>
            <a:off x="7823666" y="518159"/>
            <a:ext cx="3530134" cy="646331"/>
          </a:xfrm>
          <a:prstGeom prst="rect">
            <a:avLst/>
          </a:prstGeom>
          <a:solidFill>
            <a:schemeClr val="accent5">
              <a:lumMod val="75000"/>
            </a:schemeClr>
          </a:solidFill>
        </p:spPr>
        <p:txBody>
          <a:bodyPr wrap="none" rtlCol="0">
            <a:spAutoFit/>
          </a:bodyPr>
          <a:lstStyle/>
          <a:p>
            <a:r>
              <a:rPr lang="en-US" sz="3600" dirty="0">
                <a:solidFill>
                  <a:schemeClr val="bg1"/>
                </a:solidFill>
                <a:latin typeface="Roboto" panose="02000000000000000000" pitchFamily="2" charset="0"/>
                <a:ea typeface="Roboto" panose="02000000000000000000" pitchFamily="2" charset="0"/>
                <a:cs typeface="Roboto" panose="02000000000000000000" pitchFamily="2" charset="0"/>
              </a:rPr>
              <a:t>A</a:t>
            </a:r>
            <a:r>
              <a:rPr lang="en-US" sz="3600" b="0" i="0" dirty="0">
                <a:solidFill>
                  <a:schemeClr val="bg1"/>
                </a:solidFill>
                <a:effectLst/>
                <a:latin typeface="Roboto" panose="02000000000000000000" pitchFamily="2" charset="0"/>
                <a:ea typeface="Roboto" panose="02000000000000000000" pitchFamily="2" charset="0"/>
                <a:cs typeface="Roboto" panose="02000000000000000000" pitchFamily="2" charset="0"/>
              </a:rPr>
              <a:t>griculture </a:t>
            </a:r>
            <a:r>
              <a:rPr lang="en-US" sz="3600" dirty="0">
                <a:solidFill>
                  <a:schemeClr val="bg1"/>
                </a:solidFill>
                <a:latin typeface="Roboto" panose="02000000000000000000" pitchFamily="2" charset="0"/>
                <a:ea typeface="Roboto" panose="02000000000000000000" pitchFamily="2" charset="0"/>
                <a:cs typeface="Roboto" panose="02000000000000000000" pitchFamily="2" charset="0"/>
              </a:rPr>
              <a:t>F</a:t>
            </a:r>
            <a:r>
              <a:rPr lang="en-US" sz="3600" b="0" i="0" dirty="0">
                <a:solidFill>
                  <a:schemeClr val="bg1"/>
                </a:solidFill>
                <a:effectLst/>
                <a:latin typeface="Roboto" panose="02000000000000000000" pitchFamily="2" charset="0"/>
                <a:ea typeface="Roboto" panose="02000000000000000000" pitchFamily="2" charset="0"/>
                <a:cs typeface="Roboto" panose="02000000000000000000" pitchFamily="2" charset="0"/>
              </a:rPr>
              <a:t>ield</a:t>
            </a:r>
            <a:endParaRPr lang="en-IN" sz="36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557979563"/>
      </p:ext>
    </p:extLst>
  </p:cSld>
  <p:clrMapOvr>
    <a:masterClrMapping/>
  </p:clrMapOvr>
  <p:transition spd="slow">
    <p:push dir="d"/>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F212DC2-FCF3-1A9F-4176-C042A0DD8E9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62ED965-064C-2022-7290-63AAC18001B6}"/>
              </a:ext>
            </a:extLst>
          </p:cNvPr>
          <p:cNvSpPr txBox="1"/>
          <p:nvPr/>
        </p:nvSpPr>
        <p:spPr>
          <a:xfrm>
            <a:off x="1443940" y="628568"/>
            <a:ext cx="9304117" cy="1154162"/>
          </a:xfrm>
          <a:prstGeom prst="rect">
            <a:avLst/>
          </a:prstGeom>
          <a:noFill/>
        </p:spPr>
        <p:txBody>
          <a:bodyPr wrap="square" rtlCol="0" anchor="ctr">
            <a:spAutoFit/>
          </a:bodyPr>
          <a:lstStyle/>
          <a:p>
            <a:pPr algn="ctr"/>
            <a:r>
              <a:rPr lang="en-IN" sz="6900" b="0" i="0" dirty="0">
                <a:solidFill>
                  <a:schemeClr val="accent4">
                    <a:lumMod val="60000"/>
                    <a:lumOff val="40000"/>
                  </a:schemeClr>
                </a:solidFill>
                <a:effectLst/>
                <a:latin typeface="Roboto" panose="02000000000000000000" pitchFamily="2" charset="0"/>
                <a:ea typeface="Roboto" panose="02000000000000000000" pitchFamily="2" charset="0"/>
                <a:cs typeface="Roboto" panose="02000000000000000000" pitchFamily="2" charset="0"/>
              </a:rPr>
              <a:t>How</a:t>
            </a:r>
            <a:r>
              <a:rPr lang="en-IN" sz="6900" b="0" i="0" dirty="0">
                <a:solidFill>
                  <a:srgbClr val="D1D5DB"/>
                </a:solidFill>
                <a:effectLst/>
                <a:latin typeface="Roboto" panose="02000000000000000000" pitchFamily="2" charset="0"/>
                <a:ea typeface="Roboto" panose="02000000000000000000" pitchFamily="2" charset="0"/>
                <a:cs typeface="Roboto" panose="02000000000000000000" pitchFamily="2" charset="0"/>
              </a:rPr>
              <a:t> It Works</a:t>
            </a:r>
            <a:endParaRPr lang="en-IN" sz="6900" b="1"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9" name="TextBox 8">
            <a:extLst>
              <a:ext uri="{FF2B5EF4-FFF2-40B4-BE49-F238E27FC236}">
                <a16:creationId xmlns:a16="http://schemas.microsoft.com/office/drawing/2014/main" id="{3F612F98-41D1-9A84-7879-B19FA7BC4A98}"/>
              </a:ext>
            </a:extLst>
          </p:cNvPr>
          <p:cNvSpPr txBox="1"/>
          <p:nvPr/>
        </p:nvSpPr>
        <p:spPr>
          <a:xfrm>
            <a:off x="898964" y="2166977"/>
            <a:ext cx="5000263" cy="4216539"/>
          </a:xfrm>
          <a:prstGeom prst="rect">
            <a:avLst/>
          </a:prstGeom>
          <a:noFill/>
        </p:spPr>
        <p:txBody>
          <a:bodyPr wrap="square" rtlCol="0">
            <a:spAutoFit/>
          </a:bodyPr>
          <a:lstStyle/>
          <a:p>
            <a:r>
              <a:rPr lang="en-US" sz="2800" b="0" i="0" dirty="0">
                <a:solidFill>
                  <a:schemeClr val="bg1"/>
                </a:solidFill>
                <a:effectLst/>
                <a:latin typeface="+mj-lt"/>
              </a:rPr>
              <a:t>As you can see, we have a demo decision tree that provides insight into how decisions are made at each level. Our model comprises various decision trees, each tailored to determine whether plants need watering based on the inputs provided.</a:t>
            </a:r>
          </a:p>
          <a:p>
            <a:endParaRPr lang="en-US" sz="2800" dirty="0">
              <a:solidFill>
                <a:schemeClr val="bg1"/>
              </a:solidFill>
              <a:latin typeface="+mj-lt"/>
            </a:endParaRPr>
          </a:p>
          <a:p>
            <a:r>
              <a:rPr lang="en-US" sz="1600" dirty="0">
                <a:solidFill>
                  <a:schemeClr val="bg1"/>
                </a:solidFill>
                <a:latin typeface="+mj-lt"/>
              </a:rPr>
              <a:t>NOTE: The provided decision tree is only for demo purpose</a:t>
            </a:r>
            <a:endParaRPr lang="en-IN" sz="1400" dirty="0">
              <a:solidFill>
                <a:schemeClr val="bg1"/>
              </a:solidFill>
              <a:latin typeface="+mj-lt"/>
            </a:endParaRPr>
          </a:p>
        </p:txBody>
      </p:sp>
      <p:pic>
        <p:nvPicPr>
          <p:cNvPr id="11" name="Picture 10">
            <a:extLst>
              <a:ext uri="{FF2B5EF4-FFF2-40B4-BE49-F238E27FC236}">
                <a16:creationId xmlns:a16="http://schemas.microsoft.com/office/drawing/2014/main" id="{39CB328F-1123-A9F6-25BE-3A27A9C71D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2774" y="1834115"/>
            <a:ext cx="5527354" cy="4418400"/>
          </a:xfrm>
          <a:prstGeom prst="rect">
            <a:avLst/>
          </a:prstGeom>
        </p:spPr>
      </p:pic>
    </p:spTree>
    <p:extLst>
      <p:ext uri="{BB962C8B-B14F-4D97-AF65-F5344CB8AC3E}">
        <p14:creationId xmlns:p14="http://schemas.microsoft.com/office/powerpoint/2010/main" val="2571607387"/>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3ABE15-6951-BC16-9078-4A28F34AE7D2}"/>
              </a:ext>
            </a:extLst>
          </p:cNvPr>
          <p:cNvPicPr>
            <a:picLocks noChangeAspect="1"/>
          </p:cNvPicPr>
          <p:nvPr/>
        </p:nvPicPr>
        <p:blipFill>
          <a:blip r:embed="rId2">
            <a:alphaModFix amt="11000"/>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TextBox 1">
            <a:extLst>
              <a:ext uri="{FF2B5EF4-FFF2-40B4-BE49-F238E27FC236}">
                <a16:creationId xmlns:a16="http://schemas.microsoft.com/office/drawing/2014/main" id="{8CD16041-FC4E-04A3-70C6-1971E006CC5C}"/>
              </a:ext>
            </a:extLst>
          </p:cNvPr>
          <p:cNvSpPr txBox="1"/>
          <p:nvPr/>
        </p:nvSpPr>
        <p:spPr>
          <a:xfrm>
            <a:off x="1443941" y="2321004"/>
            <a:ext cx="9304117" cy="2215991"/>
          </a:xfrm>
          <a:prstGeom prst="rect">
            <a:avLst/>
          </a:prstGeom>
          <a:noFill/>
        </p:spPr>
        <p:txBody>
          <a:bodyPr wrap="square" rtlCol="0" anchor="ctr">
            <a:spAutoFit/>
          </a:bodyPr>
          <a:lstStyle/>
          <a:p>
            <a:pPr algn="ctr"/>
            <a:r>
              <a:rPr lang="en-US" sz="6900" b="1" i="0" dirty="0">
                <a:solidFill>
                  <a:schemeClr val="bg1"/>
                </a:solidFill>
                <a:effectLst/>
                <a:latin typeface="Roboto" panose="02000000000000000000" pitchFamily="2" charset="0"/>
                <a:ea typeface="Roboto" panose="02000000000000000000" pitchFamily="2" charset="0"/>
                <a:cs typeface="Roboto" panose="02000000000000000000" pitchFamily="2" charset="0"/>
              </a:rPr>
              <a:t>What if we have a missing </a:t>
            </a:r>
            <a:r>
              <a:rPr lang="en-US" sz="6900" b="1" i="0" dirty="0">
                <a:solidFill>
                  <a:schemeClr val="accent4">
                    <a:lumMod val="60000"/>
                    <a:lumOff val="40000"/>
                  </a:schemeClr>
                </a:solidFill>
                <a:effectLst/>
                <a:latin typeface="Roboto" panose="02000000000000000000" pitchFamily="2" charset="0"/>
                <a:ea typeface="Roboto" panose="02000000000000000000" pitchFamily="2" charset="0"/>
                <a:cs typeface="Roboto" panose="02000000000000000000" pitchFamily="2" charset="0"/>
              </a:rPr>
              <a:t>DATA</a:t>
            </a:r>
            <a:r>
              <a:rPr lang="en-US" sz="6900" b="1" i="0" dirty="0">
                <a:solidFill>
                  <a:schemeClr val="bg1"/>
                </a:solidFill>
                <a:effectLst/>
                <a:latin typeface="Roboto" panose="02000000000000000000" pitchFamily="2" charset="0"/>
                <a:ea typeface="Roboto" panose="02000000000000000000" pitchFamily="2" charset="0"/>
                <a:cs typeface="Roboto" panose="02000000000000000000" pitchFamily="2" charset="0"/>
              </a:rPr>
              <a:t>?</a:t>
            </a:r>
            <a:endParaRPr lang="en-IN" sz="6900" b="1"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945618196"/>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accel="100000" fill="hold" nodeType="withEffect">
                                  <p:stCondLst>
                                    <p:cond delay="0"/>
                                  </p:stCondLst>
                                  <p:childTnLst>
                                    <p:animScale>
                                      <p:cBhvr>
                                        <p:cTn id="6" dur="2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588</TotalTime>
  <Words>508</Words>
  <Application>Microsoft Office PowerPoint</Application>
  <PresentationFormat>Widescreen</PresentationFormat>
  <Paragraphs>35</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Calibri</vt:lpstr>
      <vt:lpstr>Calibri Light</vt:lpstr>
      <vt:lpstr>Roboto</vt:lpstr>
      <vt:lpstr>Roboto Bold</vt:lpstr>
      <vt:lpstr>Roboto Light</vt:lpstr>
      <vt:lpstr>Söhne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Ganesh  Musuku</dc:creator>
  <cp:lastModifiedBy>Navaneeth Krishna</cp:lastModifiedBy>
  <cp:revision>54</cp:revision>
  <dcterms:created xsi:type="dcterms:W3CDTF">2021-05-03T03:51:14Z</dcterms:created>
  <dcterms:modified xsi:type="dcterms:W3CDTF">2024-02-06T19:44:05Z</dcterms:modified>
</cp:coreProperties>
</file>

<file path=docProps/thumbnail.jpeg>
</file>